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23"/>
  </p:notesMasterIdLst>
  <p:handoutMasterIdLst>
    <p:handoutMasterId r:id="rId24"/>
  </p:handoutMasterIdLst>
  <p:sldIdLst>
    <p:sldId id="262" r:id="rId3"/>
    <p:sldId id="268" r:id="rId4"/>
    <p:sldId id="264" r:id="rId5"/>
    <p:sldId id="265" r:id="rId6"/>
    <p:sldId id="266" r:id="rId7"/>
    <p:sldId id="273" r:id="rId8"/>
    <p:sldId id="274" r:id="rId9"/>
    <p:sldId id="275" r:id="rId10"/>
    <p:sldId id="276" r:id="rId11"/>
    <p:sldId id="277" r:id="rId12"/>
    <p:sldId id="278" r:id="rId13"/>
    <p:sldId id="279" r:id="rId14"/>
    <p:sldId id="280" r:id="rId15"/>
    <p:sldId id="281" r:id="rId16"/>
    <p:sldId id="270" r:id="rId17"/>
    <p:sldId id="271" r:id="rId18"/>
    <p:sldId id="282" r:id="rId19"/>
    <p:sldId id="272" r:id="rId20"/>
    <p:sldId id="283" r:id="rId21"/>
    <p:sldId id="284" r:id="rId2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howGuides="1">
      <p:cViewPr varScale="1">
        <p:scale>
          <a:sx n="76" d="100"/>
          <a:sy n="76" d="100"/>
        </p:scale>
        <p:origin x="120" y="468"/>
      </p:cViewPr>
      <p:guideLst>
        <p:guide orient="horz" pos="2160"/>
        <p:guide orient="horz" pos="1008"/>
        <p:guide orient="horz" pos="3888"/>
        <p:guide orient="horz" pos="321"/>
        <p:guide pos="3839"/>
        <p:guide pos="1007"/>
        <p:guide pos="7173"/>
      </p:guideLst>
    </p:cSldViewPr>
  </p:slideViewPr>
  <p:notesTextViewPr>
    <p:cViewPr>
      <p:scale>
        <a:sx n="3" d="2"/>
        <a:sy n="3" d="2"/>
      </p:scale>
      <p:origin x="0" y="0"/>
    </p:cViewPr>
  </p:notesTextViewPr>
  <p:notesViewPr>
    <p:cSldViewPr showGuides="1">
      <p:cViewPr varScale="1">
        <p:scale>
          <a:sx n="76" d="100"/>
          <a:sy n="76" d="100"/>
        </p:scale>
        <p:origin x="32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4/1/2020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4/1/2020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699025" y="6356351"/>
            <a:ext cx="1218883" cy="365125"/>
          </a:xfrm>
        </p:spPr>
        <p:txBody>
          <a:bodyPr/>
          <a:lstStyle>
            <a:lvl1pPr>
              <a:defRPr>
                <a:solidFill>
                  <a:schemeClr val="tx1"/>
                </a:solidFill>
              </a:defRPr>
            </a:lvl1pPr>
          </a:lstStyle>
          <a:p>
            <a:fld id="{8F81D24A-EF38-4949-81EA-C39AA50871C5}" type="datetime1">
              <a:rPr lang="en-US" smtClean="0"/>
              <a:t>4/1/2020</a:t>
            </a:fld>
            <a:endParaRPr lang="en-US" dirty="0"/>
          </a:p>
        </p:txBody>
      </p:sp>
      <p:sp>
        <p:nvSpPr>
          <p:cNvPr id="5" name="Footer Placeholder 4"/>
          <p:cNvSpPr>
            <a:spLocks noGrp="1"/>
          </p:cNvSpPr>
          <p:nvPr>
            <p:ph type="ftr" sz="quarter" idx="11"/>
          </p:nvPr>
        </p:nvSpPr>
        <p:spPr>
          <a:xfrm>
            <a:off x="6114708" y="6356351"/>
            <a:ext cx="3974065" cy="365125"/>
          </a:xfrm>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a:xfrm>
            <a:off x="10285571" y="6356351"/>
            <a:ext cx="609441" cy="365125"/>
          </a:xfrm>
        </p:spPr>
        <p:txBody>
          <a:bodyPr/>
          <a:lstStyle>
            <a:lvl1pPr>
              <a:defRPr>
                <a:solidFill>
                  <a:schemeClr val="tx1"/>
                </a:solidFill>
              </a:defRPr>
            </a:lvl1pPr>
          </a:lstStyle>
          <a:p>
            <a:fld id="{7DC1BBB0-96F0-4077-A278-0F3FB5C104D3}" type="slidenum">
              <a:rPr lang="en-US" smtClean="0"/>
              <a:pPr/>
              <a:t>‹#›</a:t>
            </a:fld>
            <a:endParaRPr lang="en-US"/>
          </a:p>
        </p:txBody>
      </p:sp>
      <p:sp>
        <p:nvSpPr>
          <p:cNvPr id="3" name="Subtitle 2"/>
          <p:cNvSpPr>
            <a:spLocks noGrp="1"/>
          </p:cNvSpPr>
          <p:nvPr>
            <p:ph type="subTitle" idx="1"/>
          </p:nvPr>
        </p:nvSpPr>
        <p:spPr>
          <a:xfrm>
            <a:off x="2428669" y="4344915"/>
            <a:ext cx="7516442" cy="1116085"/>
          </a:xfrm>
        </p:spPr>
        <p:txBody>
          <a:bodyPr>
            <a:normAutofit/>
          </a:bodyPr>
          <a:lstStyle>
            <a:lvl1pPr marL="0" indent="0" algn="l">
              <a:spcBef>
                <a:spcPts val="0"/>
              </a:spcBef>
              <a:buNone/>
              <a:defRPr sz="32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2428669" y="1600200"/>
            <a:ext cx="8329031" cy="2680127"/>
          </a:xfrm>
        </p:spPr>
        <p:txBody>
          <a:bodyPr>
            <a:noAutofit/>
          </a:bodyPr>
          <a:lstStyle>
            <a:lvl1pPr>
              <a:defRPr sz="5400"/>
            </a:lvl1pPr>
          </a:lstStyle>
          <a:p>
            <a:r>
              <a:rPr lang="en-US" smtClean="0"/>
              <a:t>Click to edit Master title style</a:t>
            </a:r>
            <a:endParaRPr dirty="0"/>
          </a:p>
        </p:txBody>
      </p:sp>
    </p:spTree>
    <p:extLst>
      <p:ext uri="{BB962C8B-B14F-4D97-AF65-F5344CB8AC3E}">
        <p14:creationId xmlns:p14="http://schemas.microsoft.com/office/powerpoint/2010/main" val="406247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69A895-DC24-4A80-9E4B-77E8C98B8261}" type="datetime1">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1"/>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37601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611491E-4104-40E9-885C-6629BDFE1DBB}" type="datetime1">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
        <p:nvSpPr>
          <p:cNvPr id="3" name="Vertical Text Placeholder 2"/>
          <p:cNvSpPr>
            <a:spLocks noGrp="1"/>
          </p:cNvSpPr>
          <p:nvPr>
            <p:ph type="body" orient="vert" idx="1"/>
          </p:nvPr>
        </p:nvSpPr>
        <p:spPr>
          <a:xfrm>
            <a:off x="1598613" y="685800"/>
            <a:ext cx="7848599"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9599612" y="685800"/>
            <a:ext cx="1787526" cy="5486400"/>
          </a:xfrm>
        </p:spPr>
        <p:txBody>
          <a:bodyPr vert="eaVert"/>
          <a:lstStyle/>
          <a:p>
            <a:r>
              <a:rPr lang="en-US" smtClean="0"/>
              <a:t>Click to edit Master title style</a:t>
            </a:r>
            <a:endParaRPr/>
          </a:p>
        </p:txBody>
      </p:sp>
    </p:spTree>
    <p:extLst>
      <p:ext uri="{BB962C8B-B14F-4D97-AF65-F5344CB8AC3E}">
        <p14:creationId xmlns:p14="http://schemas.microsoft.com/office/powerpoint/2010/main" val="141501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19F328-D78C-4AE3-9BD5-6819CFE7241A}" type="datetime1">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55076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3E783FD6-3C14-4BAD-B096-2ECF8D7D1C88}" type="datetime1">
              <a:rPr lang="en-US" smtClean="0"/>
              <a:t>4/1/2020</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DC1BBB0-96F0-4077-A278-0F3FB5C104D3}" type="slidenum">
              <a:rPr lang="en-US" smtClean="0"/>
              <a:pPr/>
              <a:t>‹#›</a:t>
            </a:fld>
            <a:endParaRPr lang="en-US"/>
          </a:p>
        </p:txBody>
      </p:sp>
      <p:sp>
        <p:nvSpPr>
          <p:cNvPr id="3" name="Text Placeholder 2"/>
          <p:cNvSpPr>
            <a:spLocks noGrp="1"/>
          </p:cNvSpPr>
          <p:nvPr>
            <p:ph type="body" idx="1"/>
          </p:nvPr>
        </p:nvSpPr>
        <p:spPr>
          <a:xfrm>
            <a:off x="1598613" y="4259996"/>
            <a:ext cx="7264623"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598613" y="1600201"/>
            <a:ext cx="8283272" cy="2654064"/>
          </a:xfrm>
        </p:spPr>
        <p:txBody>
          <a:bodyPr anchor="b">
            <a:normAutofit/>
            <a:scene3d>
              <a:camera prst="orthographicFront"/>
              <a:lightRig rig="threePt" dir="t"/>
            </a:scene3d>
            <a:sp3d extrusionH="57150">
              <a:bevelT w="38100" h="38100"/>
            </a:sp3d>
          </a:bodyPr>
          <a:lstStyle>
            <a:lvl1pPr algn="l">
              <a:defRPr sz="5400" b="1" cap="none" spc="0" baseline="0">
                <a:ln w="22225">
                  <a:solidFill>
                    <a:schemeClr val="tx2"/>
                  </a:solidFill>
                  <a:prstDash val="solid"/>
                </a:ln>
                <a:solidFill>
                  <a:schemeClr val="tx2"/>
                </a:solidFill>
                <a:effectLst/>
              </a:defRPr>
            </a:lvl1pPr>
          </a:lstStyle>
          <a:p>
            <a:r>
              <a:rPr lang="en-US" smtClean="0"/>
              <a:t>Click to edit Master title style</a:t>
            </a:r>
            <a:endParaRPr/>
          </a:p>
        </p:txBody>
      </p:sp>
    </p:spTree>
    <p:extLst>
      <p:ext uri="{BB962C8B-B14F-4D97-AF65-F5344CB8AC3E}">
        <p14:creationId xmlns:p14="http://schemas.microsoft.com/office/powerpoint/2010/main" val="19724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1095541-7853-4DCC-906F-39CE0BB88B8E}" type="datetime1">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sp>
        <p:nvSpPr>
          <p:cNvPr id="4" name="Content Placeholder 3"/>
          <p:cNvSpPr>
            <a:spLocks noGrp="1"/>
          </p:cNvSpPr>
          <p:nvPr>
            <p:ph sz="half" idx="2"/>
          </p:nvPr>
        </p:nvSpPr>
        <p:spPr>
          <a:xfrm>
            <a:off x="6561651" y="1600200"/>
            <a:ext cx="4814586"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1593436" y="1600200"/>
            <a:ext cx="4814586"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53285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DD790FE-2B5A-46A8-B4F6-76CB6FDA68AC}" type="datetime1">
              <a:rPr lang="en-US" smtClean="0"/>
              <a:t>4/1/2020</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C1BBB0-96F0-4077-A278-0F3FB5C104D3}" type="slidenum">
              <a:rPr lang="en-US" smtClean="0"/>
              <a:t>‹#›</a:t>
            </a:fld>
            <a:endParaRPr lang="en-US"/>
          </a:p>
        </p:txBody>
      </p:sp>
      <p:sp>
        <p:nvSpPr>
          <p:cNvPr id="6" name="Content Placeholder 5"/>
          <p:cNvSpPr>
            <a:spLocks noGrp="1"/>
          </p:cNvSpPr>
          <p:nvPr>
            <p:ph sz="quarter" idx="4"/>
          </p:nvPr>
        </p:nvSpPr>
        <p:spPr>
          <a:xfrm>
            <a:off x="6557349" y="2514600"/>
            <a:ext cx="4818888"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557349"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93436" y="2514706"/>
            <a:ext cx="4814586"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1593436"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1593436" y="177800"/>
            <a:ext cx="9782801" cy="1239837"/>
          </a:xfrm>
        </p:spPr>
        <p:txBody>
          <a:bodyPr/>
          <a:lstStyle>
            <a:lvl1pPr>
              <a:defRPr/>
            </a:lvl1pPr>
          </a:lstStyle>
          <a:p>
            <a:r>
              <a:rPr lang="en-US" smtClean="0"/>
              <a:t>Click to edit Master title style</a:t>
            </a:r>
            <a:endParaRPr/>
          </a:p>
        </p:txBody>
      </p:sp>
    </p:spTree>
    <p:extLst>
      <p:ext uri="{BB962C8B-B14F-4D97-AF65-F5344CB8AC3E}">
        <p14:creationId xmlns:p14="http://schemas.microsoft.com/office/powerpoint/2010/main" val="131999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DFC2738-2C3A-4E5B-A4DB-9708318E767B}" type="datetime1">
              <a:rPr lang="en-US" smtClean="0"/>
              <a:t>4/1/2020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C1BBB0-96F0-4077-A278-0F3FB5C104D3}"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53833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49EB1C49-F74B-47FE-8050-CE9AAF0717AC}" type="datetime1">
              <a:rPr lang="en-US" smtClean="0"/>
              <a:t>4/1/2020</a:t>
            </a:fld>
            <a:endParaRPr lang="en-US"/>
          </a:p>
        </p:txBody>
      </p:sp>
      <p:sp>
        <p:nvSpPr>
          <p:cNvPr id="3" name="Footer Placeholder 2"/>
          <p:cNvSpPr>
            <a:spLocks noGrp="1"/>
          </p:cNvSpPr>
          <p:nvPr>
            <p:ph type="ftr" sz="quarter" idx="11"/>
          </p:nvPr>
        </p:nvSpPr>
        <p:spPr/>
        <p:txBody>
          <a:bodyPr/>
          <a:lstStyle>
            <a:lvl1pPr>
              <a:defRPr>
                <a:solidFill>
                  <a:schemeClr val="tx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130446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F8F57B2-B504-486D-85D3-4C584AEF2C6C}" type="datetime1">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sp>
        <p:nvSpPr>
          <p:cNvPr id="3" name="Content Placeholder 2"/>
          <p:cNvSpPr>
            <a:spLocks noGrp="1"/>
          </p:cNvSpPr>
          <p:nvPr>
            <p:ph idx="1"/>
          </p:nvPr>
        </p:nvSpPr>
        <p:spPr>
          <a:xfrm>
            <a:off x="5332411" y="482600"/>
            <a:ext cx="6043825"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bwMode="white">
          <a:xfrm>
            <a:off x="1767358"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bwMode="white">
          <a:xfrm>
            <a:off x="1767358" y="381000"/>
            <a:ext cx="3293422" cy="1371600"/>
          </a:xfrm>
        </p:spPr>
        <p:txBody>
          <a:bodyPr anchor="b">
            <a:normAutofit/>
          </a:bodyPr>
          <a:lstStyle>
            <a:lvl1pPr algn="l">
              <a:defRPr sz="2800" b="1" cap="all" baseline="0">
                <a:solidFill>
                  <a:schemeClr val="tx2"/>
                </a:solidFill>
              </a:defRPr>
            </a:lvl1pPr>
          </a:lstStyle>
          <a:p>
            <a:r>
              <a:rPr lang="en-US" smtClean="0"/>
              <a:t>Click to edit Master title style</a:t>
            </a:r>
            <a:endParaRPr dirty="0"/>
          </a:p>
        </p:txBody>
      </p:sp>
    </p:spTree>
    <p:extLst>
      <p:ext uri="{BB962C8B-B14F-4D97-AF65-F5344CB8AC3E}">
        <p14:creationId xmlns:p14="http://schemas.microsoft.com/office/powerpoint/2010/main" val="262933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110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4875529" y="0"/>
            <a:ext cx="73132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5" name="Date Placeholder 4"/>
          <p:cNvSpPr>
            <a:spLocks noGrp="1"/>
          </p:cNvSpPr>
          <p:nvPr>
            <p:ph type="dt" sz="half" idx="10"/>
          </p:nvPr>
        </p:nvSpPr>
        <p:spPr/>
        <p:txBody>
          <a:bodyPr/>
          <a:lstStyle/>
          <a:p>
            <a:fld id="{C675C8C5-A9A9-4B3A-B134-0E3A713D185C}" type="datetime1">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sp>
        <p:nvSpPr>
          <p:cNvPr id="3" name="Picture Placeholder 2"/>
          <p:cNvSpPr>
            <a:spLocks noGrp="1"/>
          </p:cNvSpPr>
          <p:nvPr>
            <p:ph type="pic" idx="1"/>
          </p:nvPr>
        </p:nvSpPr>
        <p:spPr bwMode="auto">
          <a:xfrm>
            <a:off x="5180251" y="482600"/>
            <a:ext cx="6195986"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74240"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74240" y="381000"/>
            <a:ext cx="3293422" cy="1371600"/>
          </a:xfrm>
        </p:spPr>
        <p:txBody>
          <a:bodyPr anchor="b">
            <a:normAutofit/>
          </a:bodyPr>
          <a:lstStyle>
            <a:lvl1pPr algn="l">
              <a:defRPr sz="2800" b="1" cap="none" spc="0" baseline="0">
                <a:ln w="22225">
                  <a:solidFill>
                    <a:schemeClr val="tx2"/>
                  </a:solidFill>
                  <a:prstDash val="solid"/>
                </a:ln>
                <a:solidFill>
                  <a:schemeClr val="tx2"/>
                </a:solidFill>
                <a:effectLst/>
              </a:defRPr>
            </a:lvl1pPr>
          </a:lstStyle>
          <a:p>
            <a:r>
              <a:rPr lang="en-US" smtClean="0"/>
              <a:t>Click to edit Master title style</a:t>
            </a:r>
            <a:endParaRPr/>
          </a:p>
        </p:txBody>
      </p:sp>
    </p:spTree>
    <p:extLst>
      <p:ext uri="{BB962C8B-B14F-4D97-AF65-F5344CB8AC3E}">
        <p14:creationId xmlns:p14="http://schemas.microsoft.com/office/powerpoint/2010/main" val="267826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solidFill>
              </a:defRPr>
            </a:lvl1pPr>
          </a:lstStyle>
          <a:p>
            <a:fld id="{5A4F0574-43A3-46A0-8870-1B2305CBE5B3}" type="datetime1">
              <a:rPr lang="en-US" smtClean="0"/>
              <a:t>4/1/2020</a:t>
            </a:fld>
            <a:endParaRPr lang="en-US"/>
          </a:p>
        </p:txBody>
      </p:sp>
      <p:sp>
        <p:nvSpPr>
          <p:cNvPr id="5" name="Footer Placeholder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solidFill>
              </a:defRPr>
            </a:lvl1pPr>
          </a:lstStyle>
          <a:p>
            <a:fld id="{7DC1BBB0-96F0-4077-A278-0F3FB5C104D3}" type="slidenum">
              <a:rPr lang="en-US" smtClean="0"/>
              <a:pPr/>
              <a:t>‹#›</a:t>
            </a:fld>
            <a:endParaRPr lang="en-US"/>
          </a:p>
        </p:txBody>
      </p:sp>
      <p:grpSp>
        <p:nvGrpSpPr>
          <p:cNvPr id="8" name="Group 7"/>
          <p:cNvGrpSpPr/>
          <p:nvPr/>
        </p:nvGrpSpPr>
        <p:grpSpPr>
          <a:xfrm>
            <a:off x="10604" y="-9144"/>
            <a:ext cx="12178221" cy="6878638"/>
            <a:chOff x="10604" y="-9144"/>
            <a:chExt cx="12178221" cy="6878638"/>
          </a:xfrm>
        </p:grpSpPr>
        <p:sp>
          <p:nvSpPr>
            <p:cNvPr id="7" name="Rectangle 6"/>
            <p:cNvSpPr/>
            <p:nvPr/>
          </p:nvSpPr>
          <p:spPr>
            <a:xfrm>
              <a:off x="11884104" y="0"/>
              <a:ext cx="304721" cy="6858000"/>
            </a:xfrm>
            <a:prstGeom prst="rect">
              <a:avLst/>
            </a:prstGeom>
            <a:solidFill>
              <a:schemeClr val="tx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grpSp>
          <p:nvGrpSpPr>
            <p:cNvPr id="10" name="Group 9"/>
            <p:cNvGrpSpPr/>
            <p:nvPr/>
          </p:nvGrpSpPr>
          <p:grpSpPr>
            <a:xfrm flipV="1">
              <a:off x="10604" y="-9144"/>
              <a:ext cx="1951038" cy="6878638"/>
              <a:chOff x="-4636" y="-9144"/>
              <a:chExt cx="1951038" cy="6878638"/>
            </a:xfrm>
            <a:solidFill>
              <a:schemeClr val="bg2"/>
            </a:solidFill>
          </p:grpSpPr>
          <p:sp>
            <p:nvSpPr>
              <p:cNvPr id="17" name="Freeform 4"/>
              <p:cNvSpPr>
                <a:spLocks/>
              </p:cNvSpPr>
              <p:nvPr/>
            </p:nvSpPr>
            <p:spPr bwMode="grayWhite">
              <a:xfrm>
                <a:off x="135064" y="143256"/>
                <a:ext cx="709613" cy="82550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8" name="Freeform 5"/>
              <p:cNvSpPr>
                <a:spLocks/>
              </p:cNvSpPr>
              <p:nvPr/>
            </p:nvSpPr>
            <p:spPr bwMode="grayWhite">
              <a:xfrm>
                <a:off x="42989" y="2829306"/>
                <a:ext cx="733425" cy="981075"/>
              </a:xfrm>
              <a:custGeom>
                <a:avLst/>
                <a:gdLst>
                  <a:gd name="T0" fmla="*/ 224 w 462"/>
                  <a:gd name="T1" fmla="*/ 439 h 618"/>
                  <a:gd name="T2" fmla="*/ 193 w 462"/>
                  <a:gd name="T3" fmla="*/ 434 h 618"/>
                  <a:gd name="T4" fmla="*/ 165 w 462"/>
                  <a:gd name="T5" fmla="*/ 436 h 618"/>
                  <a:gd name="T6" fmla="*/ 156 w 462"/>
                  <a:gd name="T7" fmla="*/ 444 h 618"/>
                  <a:gd name="T8" fmla="*/ 147 w 462"/>
                  <a:gd name="T9" fmla="*/ 461 h 618"/>
                  <a:gd name="T10" fmla="*/ 147 w 462"/>
                  <a:gd name="T11" fmla="*/ 487 h 618"/>
                  <a:gd name="T12" fmla="*/ 143 w 462"/>
                  <a:gd name="T13" fmla="*/ 513 h 618"/>
                  <a:gd name="T14" fmla="*/ 136 w 462"/>
                  <a:gd name="T15" fmla="*/ 537 h 618"/>
                  <a:gd name="T16" fmla="*/ 7 w 462"/>
                  <a:gd name="T17" fmla="*/ 549 h 618"/>
                  <a:gd name="T18" fmla="*/ 5 w 462"/>
                  <a:gd name="T19" fmla="*/ 510 h 618"/>
                  <a:gd name="T20" fmla="*/ 1 w 462"/>
                  <a:gd name="T21" fmla="*/ 472 h 618"/>
                  <a:gd name="T22" fmla="*/ 1 w 462"/>
                  <a:gd name="T23" fmla="*/ 433 h 618"/>
                  <a:gd name="T24" fmla="*/ 12 w 462"/>
                  <a:gd name="T25" fmla="*/ 392 h 618"/>
                  <a:gd name="T26" fmla="*/ 37 w 462"/>
                  <a:gd name="T27" fmla="*/ 383 h 618"/>
                  <a:gd name="T28" fmla="*/ 66 w 462"/>
                  <a:gd name="T29" fmla="*/ 389 h 618"/>
                  <a:gd name="T30" fmla="*/ 94 w 462"/>
                  <a:gd name="T31" fmla="*/ 403 h 618"/>
                  <a:gd name="T32" fmla="*/ 120 w 462"/>
                  <a:gd name="T33" fmla="*/ 417 h 618"/>
                  <a:gd name="T34" fmla="*/ 156 w 462"/>
                  <a:gd name="T35" fmla="*/ 399 h 618"/>
                  <a:gd name="T36" fmla="*/ 166 w 462"/>
                  <a:gd name="T37" fmla="*/ 363 h 618"/>
                  <a:gd name="T38" fmla="*/ 164 w 462"/>
                  <a:gd name="T39" fmla="*/ 321 h 618"/>
                  <a:gd name="T40" fmla="*/ 158 w 462"/>
                  <a:gd name="T41" fmla="*/ 280 h 618"/>
                  <a:gd name="T42" fmla="*/ 71 w 462"/>
                  <a:gd name="T43" fmla="*/ 135 h 618"/>
                  <a:gd name="T44" fmla="*/ 104 w 462"/>
                  <a:gd name="T45" fmla="*/ 141 h 618"/>
                  <a:gd name="T46" fmla="*/ 137 w 462"/>
                  <a:gd name="T47" fmla="*/ 147 h 618"/>
                  <a:gd name="T48" fmla="*/ 170 w 462"/>
                  <a:gd name="T49" fmla="*/ 144 h 618"/>
                  <a:gd name="T50" fmla="*/ 195 w 462"/>
                  <a:gd name="T51" fmla="*/ 128 h 618"/>
                  <a:gd name="T52" fmla="*/ 206 w 462"/>
                  <a:gd name="T53" fmla="*/ 114 h 618"/>
                  <a:gd name="T54" fmla="*/ 216 w 462"/>
                  <a:gd name="T55" fmla="*/ 92 h 618"/>
                  <a:gd name="T56" fmla="*/ 211 w 462"/>
                  <a:gd name="T57" fmla="*/ 69 h 618"/>
                  <a:gd name="T58" fmla="*/ 207 w 462"/>
                  <a:gd name="T59" fmla="*/ 47 h 618"/>
                  <a:gd name="T60" fmla="*/ 208 w 462"/>
                  <a:gd name="T61" fmla="*/ 24 h 618"/>
                  <a:gd name="T62" fmla="*/ 221 w 462"/>
                  <a:gd name="T63" fmla="*/ 2 h 618"/>
                  <a:gd name="T64" fmla="*/ 245 w 462"/>
                  <a:gd name="T65" fmla="*/ 0 h 618"/>
                  <a:gd name="T66" fmla="*/ 272 w 462"/>
                  <a:gd name="T67" fmla="*/ 5 h 618"/>
                  <a:gd name="T68" fmla="*/ 296 w 462"/>
                  <a:gd name="T69" fmla="*/ 17 h 618"/>
                  <a:gd name="T70" fmla="*/ 316 w 462"/>
                  <a:gd name="T71" fmla="*/ 38 h 618"/>
                  <a:gd name="T72" fmla="*/ 317 w 462"/>
                  <a:gd name="T73" fmla="*/ 66 h 618"/>
                  <a:gd name="T74" fmla="*/ 304 w 462"/>
                  <a:gd name="T75" fmla="*/ 94 h 618"/>
                  <a:gd name="T76" fmla="*/ 294 w 462"/>
                  <a:gd name="T77" fmla="*/ 125 h 618"/>
                  <a:gd name="T78" fmla="*/ 302 w 462"/>
                  <a:gd name="T79" fmla="*/ 158 h 618"/>
                  <a:gd name="T80" fmla="*/ 337 w 462"/>
                  <a:gd name="T81" fmla="*/ 181 h 618"/>
                  <a:gd name="T82" fmla="*/ 380 w 462"/>
                  <a:gd name="T83" fmla="*/ 188 h 618"/>
                  <a:gd name="T84" fmla="*/ 427 w 462"/>
                  <a:gd name="T85" fmla="*/ 190 h 618"/>
                  <a:gd name="T86" fmla="*/ 431 w 462"/>
                  <a:gd name="T87" fmla="*/ 329 h 618"/>
                  <a:gd name="T88" fmla="*/ 401 w 462"/>
                  <a:gd name="T89" fmla="*/ 338 h 618"/>
                  <a:gd name="T90" fmla="*/ 370 w 462"/>
                  <a:gd name="T91" fmla="*/ 331 h 618"/>
                  <a:gd name="T92" fmla="*/ 337 w 462"/>
                  <a:gd name="T93" fmla="*/ 319 h 618"/>
                  <a:gd name="T94" fmla="*/ 303 w 462"/>
                  <a:gd name="T95" fmla="*/ 316 h 618"/>
                  <a:gd name="T96" fmla="*/ 281 w 462"/>
                  <a:gd name="T97" fmla="*/ 333 h 618"/>
                  <a:gd name="T98" fmla="*/ 268 w 462"/>
                  <a:gd name="T99" fmla="*/ 361 h 618"/>
                  <a:gd name="T100" fmla="*/ 263 w 462"/>
                  <a:gd name="T101" fmla="*/ 393 h 618"/>
                  <a:gd name="T102" fmla="*/ 264 w 462"/>
                  <a:gd name="T103" fmla="*/ 427 h 618"/>
                  <a:gd name="T104" fmla="*/ 286 w 462"/>
                  <a:gd name="T105" fmla="*/ 457 h 618"/>
                  <a:gd name="T106" fmla="*/ 317 w 462"/>
                  <a:gd name="T107" fmla="*/ 464 h 618"/>
                  <a:gd name="T108" fmla="*/ 354 w 462"/>
                  <a:gd name="T109" fmla="*/ 463 h 618"/>
                  <a:gd name="T110" fmla="*/ 392 w 462"/>
                  <a:gd name="T111" fmla="*/ 473 h 618"/>
                  <a:gd name="T112" fmla="*/ 401 w 462"/>
                  <a:gd name="T113" fmla="*/ 509 h 618"/>
                  <a:gd name="T114" fmla="*/ 403 w 462"/>
                  <a:gd name="T115" fmla="*/ 547 h 618"/>
                  <a:gd name="T116" fmla="*/ 398 w 462"/>
                  <a:gd name="T117" fmla="*/ 583 h 618"/>
                  <a:gd name="T118" fmla="*/ 388 w 462"/>
                  <a:gd name="T119" fmla="*/ 61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2" h="618">
                    <a:moveTo>
                      <a:pt x="384" y="617"/>
                    </a:moveTo>
                    <a:lnTo>
                      <a:pt x="248" y="578"/>
                    </a:lnTo>
                    <a:lnTo>
                      <a:pt x="231" y="442"/>
                    </a:lnTo>
                    <a:lnTo>
                      <a:pt x="224" y="439"/>
                    </a:lnTo>
                    <a:lnTo>
                      <a:pt x="217" y="436"/>
                    </a:lnTo>
                    <a:lnTo>
                      <a:pt x="209" y="435"/>
                    </a:lnTo>
                    <a:lnTo>
                      <a:pt x="201" y="434"/>
                    </a:lnTo>
                    <a:lnTo>
                      <a:pt x="193" y="434"/>
                    </a:lnTo>
                    <a:lnTo>
                      <a:pt x="185" y="434"/>
                    </a:lnTo>
                    <a:lnTo>
                      <a:pt x="176" y="435"/>
                    </a:lnTo>
                    <a:lnTo>
                      <a:pt x="167" y="435"/>
                    </a:lnTo>
                    <a:lnTo>
                      <a:pt x="165" y="436"/>
                    </a:lnTo>
                    <a:lnTo>
                      <a:pt x="162" y="438"/>
                    </a:lnTo>
                    <a:lnTo>
                      <a:pt x="160" y="440"/>
                    </a:lnTo>
                    <a:lnTo>
                      <a:pt x="158" y="442"/>
                    </a:lnTo>
                    <a:lnTo>
                      <a:pt x="156" y="444"/>
                    </a:lnTo>
                    <a:lnTo>
                      <a:pt x="153" y="448"/>
                    </a:lnTo>
                    <a:lnTo>
                      <a:pt x="151" y="452"/>
                    </a:lnTo>
                    <a:lnTo>
                      <a:pt x="147" y="456"/>
                    </a:lnTo>
                    <a:lnTo>
                      <a:pt x="147" y="461"/>
                    </a:lnTo>
                    <a:lnTo>
                      <a:pt x="147" y="468"/>
                    </a:lnTo>
                    <a:lnTo>
                      <a:pt x="147" y="474"/>
                    </a:lnTo>
                    <a:lnTo>
                      <a:pt x="147" y="480"/>
                    </a:lnTo>
                    <a:lnTo>
                      <a:pt x="147" y="487"/>
                    </a:lnTo>
                    <a:lnTo>
                      <a:pt x="146" y="493"/>
                    </a:lnTo>
                    <a:lnTo>
                      <a:pt x="146" y="499"/>
                    </a:lnTo>
                    <a:lnTo>
                      <a:pt x="145" y="506"/>
                    </a:lnTo>
                    <a:lnTo>
                      <a:pt x="143" y="513"/>
                    </a:lnTo>
                    <a:lnTo>
                      <a:pt x="143" y="520"/>
                    </a:lnTo>
                    <a:lnTo>
                      <a:pt x="141" y="525"/>
                    </a:lnTo>
                    <a:lnTo>
                      <a:pt x="139" y="532"/>
                    </a:lnTo>
                    <a:lnTo>
                      <a:pt x="136" y="537"/>
                    </a:lnTo>
                    <a:lnTo>
                      <a:pt x="134" y="543"/>
                    </a:lnTo>
                    <a:lnTo>
                      <a:pt x="131" y="549"/>
                    </a:lnTo>
                    <a:lnTo>
                      <a:pt x="128" y="553"/>
                    </a:lnTo>
                    <a:lnTo>
                      <a:pt x="7" y="549"/>
                    </a:lnTo>
                    <a:lnTo>
                      <a:pt x="7" y="539"/>
                    </a:lnTo>
                    <a:lnTo>
                      <a:pt x="7" y="530"/>
                    </a:lnTo>
                    <a:lnTo>
                      <a:pt x="6" y="521"/>
                    </a:lnTo>
                    <a:lnTo>
                      <a:pt x="5" y="510"/>
                    </a:lnTo>
                    <a:lnTo>
                      <a:pt x="4" y="501"/>
                    </a:lnTo>
                    <a:lnTo>
                      <a:pt x="2" y="492"/>
                    </a:lnTo>
                    <a:lnTo>
                      <a:pt x="1" y="482"/>
                    </a:lnTo>
                    <a:lnTo>
                      <a:pt x="1" y="472"/>
                    </a:lnTo>
                    <a:lnTo>
                      <a:pt x="0" y="463"/>
                    </a:lnTo>
                    <a:lnTo>
                      <a:pt x="0" y="453"/>
                    </a:lnTo>
                    <a:lnTo>
                      <a:pt x="0" y="442"/>
                    </a:lnTo>
                    <a:lnTo>
                      <a:pt x="1" y="433"/>
                    </a:lnTo>
                    <a:lnTo>
                      <a:pt x="3" y="423"/>
                    </a:lnTo>
                    <a:lnTo>
                      <a:pt x="5" y="413"/>
                    </a:lnTo>
                    <a:lnTo>
                      <a:pt x="8" y="402"/>
                    </a:lnTo>
                    <a:lnTo>
                      <a:pt x="12" y="392"/>
                    </a:lnTo>
                    <a:lnTo>
                      <a:pt x="18" y="388"/>
                    </a:lnTo>
                    <a:lnTo>
                      <a:pt x="24" y="386"/>
                    </a:lnTo>
                    <a:lnTo>
                      <a:pt x="30" y="384"/>
                    </a:lnTo>
                    <a:lnTo>
                      <a:pt x="37" y="383"/>
                    </a:lnTo>
                    <a:lnTo>
                      <a:pt x="45" y="384"/>
                    </a:lnTo>
                    <a:lnTo>
                      <a:pt x="52" y="385"/>
                    </a:lnTo>
                    <a:lnTo>
                      <a:pt x="59" y="387"/>
                    </a:lnTo>
                    <a:lnTo>
                      <a:pt x="66" y="389"/>
                    </a:lnTo>
                    <a:lnTo>
                      <a:pt x="73" y="392"/>
                    </a:lnTo>
                    <a:lnTo>
                      <a:pt x="80" y="396"/>
                    </a:lnTo>
                    <a:lnTo>
                      <a:pt x="87" y="400"/>
                    </a:lnTo>
                    <a:lnTo>
                      <a:pt x="94" y="403"/>
                    </a:lnTo>
                    <a:lnTo>
                      <a:pt x="100" y="407"/>
                    </a:lnTo>
                    <a:lnTo>
                      <a:pt x="107" y="411"/>
                    </a:lnTo>
                    <a:lnTo>
                      <a:pt x="113" y="415"/>
                    </a:lnTo>
                    <a:lnTo>
                      <a:pt x="120" y="417"/>
                    </a:lnTo>
                    <a:lnTo>
                      <a:pt x="136" y="417"/>
                    </a:lnTo>
                    <a:lnTo>
                      <a:pt x="143" y="412"/>
                    </a:lnTo>
                    <a:lnTo>
                      <a:pt x="151" y="406"/>
                    </a:lnTo>
                    <a:lnTo>
                      <a:pt x="156" y="399"/>
                    </a:lnTo>
                    <a:lnTo>
                      <a:pt x="160" y="391"/>
                    </a:lnTo>
                    <a:lnTo>
                      <a:pt x="163" y="383"/>
                    </a:lnTo>
                    <a:lnTo>
                      <a:pt x="165" y="373"/>
                    </a:lnTo>
                    <a:lnTo>
                      <a:pt x="166" y="363"/>
                    </a:lnTo>
                    <a:lnTo>
                      <a:pt x="166" y="353"/>
                    </a:lnTo>
                    <a:lnTo>
                      <a:pt x="166" y="343"/>
                    </a:lnTo>
                    <a:lnTo>
                      <a:pt x="166" y="333"/>
                    </a:lnTo>
                    <a:lnTo>
                      <a:pt x="164" y="321"/>
                    </a:lnTo>
                    <a:lnTo>
                      <a:pt x="163" y="311"/>
                    </a:lnTo>
                    <a:lnTo>
                      <a:pt x="161" y="301"/>
                    </a:lnTo>
                    <a:lnTo>
                      <a:pt x="159" y="290"/>
                    </a:lnTo>
                    <a:lnTo>
                      <a:pt x="158" y="280"/>
                    </a:lnTo>
                    <a:lnTo>
                      <a:pt x="156" y="270"/>
                    </a:lnTo>
                    <a:lnTo>
                      <a:pt x="39" y="241"/>
                    </a:lnTo>
                    <a:lnTo>
                      <a:pt x="63" y="135"/>
                    </a:lnTo>
                    <a:lnTo>
                      <a:pt x="71" y="135"/>
                    </a:lnTo>
                    <a:lnTo>
                      <a:pt x="79" y="136"/>
                    </a:lnTo>
                    <a:lnTo>
                      <a:pt x="87" y="137"/>
                    </a:lnTo>
                    <a:lnTo>
                      <a:pt x="96" y="139"/>
                    </a:lnTo>
                    <a:lnTo>
                      <a:pt x="104" y="141"/>
                    </a:lnTo>
                    <a:lnTo>
                      <a:pt x="113" y="143"/>
                    </a:lnTo>
                    <a:lnTo>
                      <a:pt x="120" y="144"/>
                    </a:lnTo>
                    <a:lnTo>
                      <a:pt x="129" y="146"/>
                    </a:lnTo>
                    <a:lnTo>
                      <a:pt x="137" y="147"/>
                    </a:lnTo>
                    <a:lnTo>
                      <a:pt x="146" y="147"/>
                    </a:lnTo>
                    <a:lnTo>
                      <a:pt x="154" y="147"/>
                    </a:lnTo>
                    <a:lnTo>
                      <a:pt x="162" y="146"/>
                    </a:lnTo>
                    <a:lnTo>
                      <a:pt x="170" y="144"/>
                    </a:lnTo>
                    <a:lnTo>
                      <a:pt x="177" y="141"/>
                    </a:lnTo>
                    <a:lnTo>
                      <a:pt x="185" y="136"/>
                    </a:lnTo>
                    <a:lnTo>
                      <a:pt x="192" y="132"/>
                    </a:lnTo>
                    <a:lnTo>
                      <a:pt x="195" y="128"/>
                    </a:lnTo>
                    <a:lnTo>
                      <a:pt x="197" y="125"/>
                    </a:lnTo>
                    <a:lnTo>
                      <a:pt x="200" y="121"/>
                    </a:lnTo>
                    <a:lnTo>
                      <a:pt x="204" y="118"/>
                    </a:lnTo>
                    <a:lnTo>
                      <a:pt x="206" y="114"/>
                    </a:lnTo>
                    <a:lnTo>
                      <a:pt x="210" y="108"/>
                    </a:lnTo>
                    <a:lnTo>
                      <a:pt x="212" y="104"/>
                    </a:lnTo>
                    <a:lnTo>
                      <a:pt x="216" y="97"/>
                    </a:lnTo>
                    <a:lnTo>
                      <a:pt x="216" y="92"/>
                    </a:lnTo>
                    <a:lnTo>
                      <a:pt x="214" y="86"/>
                    </a:lnTo>
                    <a:lnTo>
                      <a:pt x="214" y="80"/>
                    </a:lnTo>
                    <a:lnTo>
                      <a:pt x="212" y="76"/>
                    </a:lnTo>
                    <a:lnTo>
                      <a:pt x="211" y="69"/>
                    </a:lnTo>
                    <a:lnTo>
                      <a:pt x="210" y="65"/>
                    </a:lnTo>
                    <a:lnTo>
                      <a:pt x="209" y="58"/>
                    </a:lnTo>
                    <a:lnTo>
                      <a:pt x="208" y="53"/>
                    </a:lnTo>
                    <a:lnTo>
                      <a:pt x="207" y="47"/>
                    </a:lnTo>
                    <a:lnTo>
                      <a:pt x="206" y="41"/>
                    </a:lnTo>
                    <a:lnTo>
                      <a:pt x="206" y="35"/>
                    </a:lnTo>
                    <a:lnTo>
                      <a:pt x="207" y="29"/>
                    </a:lnTo>
                    <a:lnTo>
                      <a:pt x="208" y="24"/>
                    </a:lnTo>
                    <a:lnTo>
                      <a:pt x="210" y="17"/>
                    </a:lnTo>
                    <a:lnTo>
                      <a:pt x="212" y="11"/>
                    </a:lnTo>
                    <a:lnTo>
                      <a:pt x="216" y="5"/>
                    </a:lnTo>
                    <a:lnTo>
                      <a:pt x="221" y="2"/>
                    </a:lnTo>
                    <a:lnTo>
                      <a:pt x="226" y="1"/>
                    </a:lnTo>
                    <a:lnTo>
                      <a:pt x="233" y="0"/>
                    </a:lnTo>
                    <a:lnTo>
                      <a:pt x="239" y="0"/>
                    </a:lnTo>
                    <a:lnTo>
                      <a:pt x="245" y="0"/>
                    </a:lnTo>
                    <a:lnTo>
                      <a:pt x="251" y="0"/>
                    </a:lnTo>
                    <a:lnTo>
                      <a:pt x="258" y="1"/>
                    </a:lnTo>
                    <a:lnTo>
                      <a:pt x="264" y="3"/>
                    </a:lnTo>
                    <a:lnTo>
                      <a:pt x="272" y="5"/>
                    </a:lnTo>
                    <a:lnTo>
                      <a:pt x="278" y="8"/>
                    </a:lnTo>
                    <a:lnTo>
                      <a:pt x="284" y="11"/>
                    </a:lnTo>
                    <a:lnTo>
                      <a:pt x="290" y="13"/>
                    </a:lnTo>
                    <a:lnTo>
                      <a:pt x="296" y="17"/>
                    </a:lnTo>
                    <a:lnTo>
                      <a:pt x="302" y="21"/>
                    </a:lnTo>
                    <a:lnTo>
                      <a:pt x="307" y="26"/>
                    </a:lnTo>
                    <a:lnTo>
                      <a:pt x="311" y="30"/>
                    </a:lnTo>
                    <a:lnTo>
                      <a:pt x="316" y="38"/>
                    </a:lnTo>
                    <a:lnTo>
                      <a:pt x="318" y="44"/>
                    </a:lnTo>
                    <a:lnTo>
                      <a:pt x="319" y="52"/>
                    </a:lnTo>
                    <a:lnTo>
                      <a:pt x="318" y="59"/>
                    </a:lnTo>
                    <a:lnTo>
                      <a:pt x="317" y="66"/>
                    </a:lnTo>
                    <a:lnTo>
                      <a:pt x="314" y="73"/>
                    </a:lnTo>
                    <a:lnTo>
                      <a:pt x="311" y="80"/>
                    </a:lnTo>
                    <a:lnTo>
                      <a:pt x="308" y="87"/>
                    </a:lnTo>
                    <a:lnTo>
                      <a:pt x="304" y="94"/>
                    </a:lnTo>
                    <a:lnTo>
                      <a:pt x="301" y="102"/>
                    </a:lnTo>
                    <a:lnTo>
                      <a:pt x="297" y="110"/>
                    </a:lnTo>
                    <a:lnTo>
                      <a:pt x="294" y="118"/>
                    </a:lnTo>
                    <a:lnTo>
                      <a:pt x="294" y="125"/>
                    </a:lnTo>
                    <a:lnTo>
                      <a:pt x="293" y="133"/>
                    </a:lnTo>
                    <a:lnTo>
                      <a:pt x="294" y="140"/>
                    </a:lnTo>
                    <a:lnTo>
                      <a:pt x="295" y="147"/>
                    </a:lnTo>
                    <a:lnTo>
                      <a:pt x="302" y="158"/>
                    </a:lnTo>
                    <a:lnTo>
                      <a:pt x="309" y="165"/>
                    </a:lnTo>
                    <a:lnTo>
                      <a:pt x="317" y="172"/>
                    </a:lnTo>
                    <a:lnTo>
                      <a:pt x="327" y="176"/>
                    </a:lnTo>
                    <a:lnTo>
                      <a:pt x="337" y="181"/>
                    </a:lnTo>
                    <a:lnTo>
                      <a:pt x="347" y="183"/>
                    </a:lnTo>
                    <a:lnTo>
                      <a:pt x="357" y="186"/>
                    </a:lnTo>
                    <a:lnTo>
                      <a:pt x="369" y="187"/>
                    </a:lnTo>
                    <a:lnTo>
                      <a:pt x="380" y="188"/>
                    </a:lnTo>
                    <a:lnTo>
                      <a:pt x="392" y="188"/>
                    </a:lnTo>
                    <a:lnTo>
                      <a:pt x="403" y="189"/>
                    </a:lnTo>
                    <a:lnTo>
                      <a:pt x="415" y="189"/>
                    </a:lnTo>
                    <a:lnTo>
                      <a:pt x="427" y="190"/>
                    </a:lnTo>
                    <a:lnTo>
                      <a:pt x="438" y="191"/>
                    </a:lnTo>
                    <a:lnTo>
                      <a:pt x="450" y="192"/>
                    </a:lnTo>
                    <a:lnTo>
                      <a:pt x="461" y="195"/>
                    </a:lnTo>
                    <a:lnTo>
                      <a:pt x="431" y="329"/>
                    </a:lnTo>
                    <a:lnTo>
                      <a:pt x="424" y="334"/>
                    </a:lnTo>
                    <a:lnTo>
                      <a:pt x="416" y="336"/>
                    </a:lnTo>
                    <a:lnTo>
                      <a:pt x="408" y="338"/>
                    </a:lnTo>
                    <a:lnTo>
                      <a:pt x="401" y="338"/>
                    </a:lnTo>
                    <a:lnTo>
                      <a:pt x="393" y="337"/>
                    </a:lnTo>
                    <a:lnTo>
                      <a:pt x="385" y="336"/>
                    </a:lnTo>
                    <a:lnTo>
                      <a:pt x="377" y="334"/>
                    </a:lnTo>
                    <a:lnTo>
                      <a:pt x="370" y="331"/>
                    </a:lnTo>
                    <a:lnTo>
                      <a:pt x="361" y="327"/>
                    </a:lnTo>
                    <a:lnTo>
                      <a:pt x="353" y="325"/>
                    </a:lnTo>
                    <a:lnTo>
                      <a:pt x="345" y="321"/>
                    </a:lnTo>
                    <a:lnTo>
                      <a:pt x="337" y="319"/>
                    </a:lnTo>
                    <a:lnTo>
                      <a:pt x="328" y="317"/>
                    </a:lnTo>
                    <a:lnTo>
                      <a:pt x="320" y="316"/>
                    </a:lnTo>
                    <a:lnTo>
                      <a:pt x="311" y="315"/>
                    </a:lnTo>
                    <a:lnTo>
                      <a:pt x="303" y="316"/>
                    </a:lnTo>
                    <a:lnTo>
                      <a:pt x="297" y="319"/>
                    </a:lnTo>
                    <a:lnTo>
                      <a:pt x="291" y="323"/>
                    </a:lnTo>
                    <a:lnTo>
                      <a:pt x="286" y="327"/>
                    </a:lnTo>
                    <a:lnTo>
                      <a:pt x="281" y="333"/>
                    </a:lnTo>
                    <a:lnTo>
                      <a:pt x="277" y="339"/>
                    </a:lnTo>
                    <a:lnTo>
                      <a:pt x="274" y="346"/>
                    </a:lnTo>
                    <a:lnTo>
                      <a:pt x="271" y="353"/>
                    </a:lnTo>
                    <a:lnTo>
                      <a:pt x="268" y="361"/>
                    </a:lnTo>
                    <a:lnTo>
                      <a:pt x="266" y="368"/>
                    </a:lnTo>
                    <a:lnTo>
                      <a:pt x="264" y="376"/>
                    </a:lnTo>
                    <a:lnTo>
                      <a:pt x="264" y="385"/>
                    </a:lnTo>
                    <a:lnTo>
                      <a:pt x="263" y="393"/>
                    </a:lnTo>
                    <a:lnTo>
                      <a:pt x="263" y="402"/>
                    </a:lnTo>
                    <a:lnTo>
                      <a:pt x="263" y="410"/>
                    </a:lnTo>
                    <a:lnTo>
                      <a:pt x="264" y="418"/>
                    </a:lnTo>
                    <a:lnTo>
                      <a:pt x="264" y="427"/>
                    </a:lnTo>
                    <a:lnTo>
                      <a:pt x="268" y="438"/>
                    </a:lnTo>
                    <a:lnTo>
                      <a:pt x="273" y="446"/>
                    </a:lnTo>
                    <a:lnTo>
                      <a:pt x="279" y="454"/>
                    </a:lnTo>
                    <a:lnTo>
                      <a:pt x="286" y="457"/>
                    </a:lnTo>
                    <a:lnTo>
                      <a:pt x="293" y="461"/>
                    </a:lnTo>
                    <a:lnTo>
                      <a:pt x="300" y="463"/>
                    </a:lnTo>
                    <a:lnTo>
                      <a:pt x="308" y="464"/>
                    </a:lnTo>
                    <a:lnTo>
                      <a:pt x="317" y="464"/>
                    </a:lnTo>
                    <a:lnTo>
                      <a:pt x="326" y="463"/>
                    </a:lnTo>
                    <a:lnTo>
                      <a:pt x="335" y="463"/>
                    </a:lnTo>
                    <a:lnTo>
                      <a:pt x="344" y="462"/>
                    </a:lnTo>
                    <a:lnTo>
                      <a:pt x="354" y="463"/>
                    </a:lnTo>
                    <a:lnTo>
                      <a:pt x="363" y="463"/>
                    </a:lnTo>
                    <a:lnTo>
                      <a:pt x="373" y="465"/>
                    </a:lnTo>
                    <a:lnTo>
                      <a:pt x="383" y="468"/>
                    </a:lnTo>
                    <a:lnTo>
                      <a:pt x="392" y="473"/>
                    </a:lnTo>
                    <a:lnTo>
                      <a:pt x="395" y="482"/>
                    </a:lnTo>
                    <a:lnTo>
                      <a:pt x="398" y="491"/>
                    </a:lnTo>
                    <a:lnTo>
                      <a:pt x="400" y="499"/>
                    </a:lnTo>
                    <a:lnTo>
                      <a:pt x="401" y="509"/>
                    </a:lnTo>
                    <a:lnTo>
                      <a:pt x="403" y="518"/>
                    </a:lnTo>
                    <a:lnTo>
                      <a:pt x="404" y="527"/>
                    </a:lnTo>
                    <a:lnTo>
                      <a:pt x="404" y="536"/>
                    </a:lnTo>
                    <a:lnTo>
                      <a:pt x="403" y="547"/>
                    </a:lnTo>
                    <a:lnTo>
                      <a:pt x="403" y="555"/>
                    </a:lnTo>
                    <a:lnTo>
                      <a:pt x="401" y="564"/>
                    </a:lnTo>
                    <a:lnTo>
                      <a:pt x="400" y="574"/>
                    </a:lnTo>
                    <a:lnTo>
                      <a:pt x="398" y="583"/>
                    </a:lnTo>
                    <a:lnTo>
                      <a:pt x="396" y="591"/>
                    </a:lnTo>
                    <a:lnTo>
                      <a:pt x="393" y="600"/>
                    </a:lnTo>
                    <a:lnTo>
                      <a:pt x="391" y="608"/>
                    </a:lnTo>
                    <a:lnTo>
                      <a:pt x="388" y="617"/>
                    </a:lnTo>
                    <a:lnTo>
                      <a:pt x="384" y="617"/>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9" name="Freeform 6"/>
              <p:cNvSpPr>
                <a:spLocks/>
              </p:cNvSpPr>
              <p:nvPr/>
            </p:nvSpPr>
            <p:spPr bwMode="grayWhite">
              <a:xfrm>
                <a:off x="89027" y="2084769"/>
                <a:ext cx="990600" cy="588963"/>
              </a:xfrm>
              <a:custGeom>
                <a:avLst/>
                <a:gdLst>
                  <a:gd name="T0" fmla="*/ 186 w 624"/>
                  <a:gd name="T1" fmla="*/ 342 h 371"/>
                  <a:gd name="T2" fmla="*/ 175 w 624"/>
                  <a:gd name="T3" fmla="*/ 308 h 371"/>
                  <a:gd name="T4" fmla="*/ 149 w 624"/>
                  <a:gd name="T5" fmla="*/ 280 h 371"/>
                  <a:gd name="T6" fmla="*/ 124 w 624"/>
                  <a:gd name="T7" fmla="*/ 270 h 371"/>
                  <a:gd name="T8" fmla="*/ 104 w 624"/>
                  <a:gd name="T9" fmla="*/ 269 h 371"/>
                  <a:gd name="T10" fmla="*/ 10 w 624"/>
                  <a:gd name="T11" fmla="*/ 290 h 371"/>
                  <a:gd name="T12" fmla="*/ 3 w 624"/>
                  <a:gd name="T13" fmla="*/ 264 h 371"/>
                  <a:gd name="T14" fmla="*/ 0 w 624"/>
                  <a:gd name="T15" fmla="*/ 236 h 371"/>
                  <a:gd name="T16" fmla="*/ 4 w 624"/>
                  <a:gd name="T17" fmla="*/ 214 h 371"/>
                  <a:gd name="T18" fmla="*/ 22 w 624"/>
                  <a:gd name="T19" fmla="*/ 200 h 371"/>
                  <a:gd name="T20" fmla="*/ 53 w 624"/>
                  <a:gd name="T21" fmla="*/ 200 h 371"/>
                  <a:gd name="T22" fmla="*/ 90 w 624"/>
                  <a:gd name="T23" fmla="*/ 208 h 371"/>
                  <a:gd name="T24" fmla="*/ 126 w 624"/>
                  <a:gd name="T25" fmla="*/ 190 h 371"/>
                  <a:gd name="T26" fmla="*/ 144 w 624"/>
                  <a:gd name="T27" fmla="*/ 33 h 371"/>
                  <a:gd name="T28" fmla="*/ 174 w 624"/>
                  <a:gd name="T29" fmla="*/ 28 h 371"/>
                  <a:gd name="T30" fmla="*/ 206 w 624"/>
                  <a:gd name="T31" fmla="*/ 31 h 371"/>
                  <a:gd name="T32" fmla="*/ 230 w 624"/>
                  <a:gd name="T33" fmla="*/ 57 h 371"/>
                  <a:gd name="T34" fmla="*/ 236 w 624"/>
                  <a:gd name="T35" fmla="*/ 99 h 371"/>
                  <a:gd name="T36" fmla="*/ 249 w 624"/>
                  <a:gd name="T37" fmla="*/ 138 h 371"/>
                  <a:gd name="T38" fmla="*/ 293 w 624"/>
                  <a:gd name="T39" fmla="*/ 159 h 371"/>
                  <a:gd name="T40" fmla="*/ 345 w 624"/>
                  <a:gd name="T41" fmla="*/ 148 h 371"/>
                  <a:gd name="T42" fmla="*/ 366 w 624"/>
                  <a:gd name="T43" fmla="*/ 119 h 371"/>
                  <a:gd name="T44" fmla="*/ 361 w 624"/>
                  <a:gd name="T45" fmla="*/ 91 h 371"/>
                  <a:gd name="T46" fmla="*/ 352 w 624"/>
                  <a:gd name="T47" fmla="*/ 62 h 371"/>
                  <a:gd name="T48" fmla="*/ 363 w 624"/>
                  <a:gd name="T49" fmla="*/ 34 h 371"/>
                  <a:gd name="T50" fmla="*/ 398 w 624"/>
                  <a:gd name="T51" fmla="*/ 17 h 371"/>
                  <a:gd name="T52" fmla="*/ 439 w 624"/>
                  <a:gd name="T53" fmla="*/ 7 h 371"/>
                  <a:gd name="T54" fmla="*/ 474 w 624"/>
                  <a:gd name="T55" fmla="*/ 5 h 371"/>
                  <a:gd name="T56" fmla="*/ 479 w 624"/>
                  <a:gd name="T57" fmla="*/ 37 h 371"/>
                  <a:gd name="T58" fmla="*/ 483 w 624"/>
                  <a:gd name="T59" fmla="*/ 70 h 371"/>
                  <a:gd name="T60" fmla="*/ 507 w 624"/>
                  <a:gd name="T61" fmla="*/ 97 h 371"/>
                  <a:gd name="T62" fmla="*/ 535 w 624"/>
                  <a:gd name="T63" fmla="*/ 101 h 371"/>
                  <a:gd name="T64" fmla="*/ 566 w 624"/>
                  <a:gd name="T65" fmla="*/ 94 h 371"/>
                  <a:gd name="T66" fmla="*/ 598 w 624"/>
                  <a:gd name="T67" fmla="*/ 94 h 371"/>
                  <a:gd name="T68" fmla="*/ 620 w 624"/>
                  <a:gd name="T69" fmla="*/ 125 h 371"/>
                  <a:gd name="T70" fmla="*/ 621 w 624"/>
                  <a:gd name="T71" fmla="*/ 162 h 371"/>
                  <a:gd name="T72" fmla="*/ 608 w 624"/>
                  <a:gd name="T73" fmla="*/ 178 h 371"/>
                  <a:gd name="T74" fmla="*/ 573 w 624"/>
                  <a:gd name="T75" fmla="*/ 183 h 371"/>
                  <a:gd name="T76" fmla="*/ 524 w 624"/>
                  <a:gd name="T77" fmla="*/ 186 h 371"/>
                  <a:gd name="T78" fmla="*/ 514 w 624"/>
                  <a:gd name="T79" fmla="*/ 197 h 371"/>
                  <a:gd name="T80" fmla="*/ 519 w 624"/>
                  <a:gd name="T81" fmla="*/ 333 h 371"/>
                  <a:gd name="T82" fmla="*/ 486 w 624"/>
                  <a:gd name="T83" fmla="*/ 342 h 371"/>
                  <a:gd name="T84" fmla="*/ 449 w 624"/>
                  <a:gd name="T85" fmla="*/ 344 h 371"/>
                  <a:gd name="T86" fmla="*/ 412 w 624"/>
                  <a:gd name="T87" fmla="*/ 338 h 371"/>
                  <a:gd name="T88" fmla="*/ 402 w 624"/>
                  <a:gd name="T89" fmla="*/ 311 h 371"/>
                  <a:gd name="T90" fmla="*/ 402 w 624"/>
                  <a:gd name="T91" fmla="*/ 283 h 371"/>
                  <a:gd name="T92" fmla="*/ 397 w 624"/>
                  <a:gd name="T93" fmla="*/ 254 h 371"/>
                  <a:gd name="T94" fmla="*/ 367 w 624"/>
                  <a:gd name="T95" fmla="*/ 236 h 371"/>
                  <a:gd name="T96" fmla="*/ 329 w 624"/>
                  <a:gd name="T97" fmla="*/ 237 h 371"/>
                  <a:gd name="T98" fmla="*/ 289 w 624"/>
                  <a:gd name="T99" fmla="*/ 248 h 371"/>
                  <a:gd name="T100" fmla="*/ 263 w 624"/>
                  <a:gd name="T101" fmla="*/ 264 h 371"/>
                  <a:gd name="T102" fmla="*/ 262 w 624"/>
                  <a:gd name="T103" fmla="*/ 293 h 371"/>
                  <a:gd name="T104" fmla="*/ 276 w 624"/>
                  <a:gd name="T105" fmla="*/ 322 h 371"/>
                  <a:gd name="T106" fmla="*/ 257 w 624"/>
                  <a:gd name="T107" fmla="*/ 360 h 371"/>
                  <a:gd name="T108" fmla="*/ 210 w 624"/>
                  <a:gd name="T109" fmla="*/ 36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4" h="371">
                    <a:moveTo>
                      <a:pt x="191" y="370"/>
                    </a:moveTo>
                    <a:lnTo>
                      <a:pt x="190" y="363"/>
                    </a:lnTo>
                    <a:lnTo>
                      <a:pt x="189" y="356"/>
                    </a:lnTo>
                    <a:lnTo>
                      <a:pt x="188" y="349"/>
                    </a:lnTo>
                    <a:lnTo>
                      <a:pt x="186" y="342"/>
                    </a:lnTo>
                    <a:lnTo>
                      <a:pt x="185" y="335"/>
                    </a:lnTo>
                    <a:lnTo>
                      <a:pt x="182" y="328"/>
                    </a:lnTo>
                    <a:lnTo>
                      <a:pt x="181" y="321"/>
                    </a:lnTo>
                    <a:lnTo>
                      <a:pt x="178" y="315"/>
                    </a:lnTo>
                    <a:lnTo>
                      <a:pt x="175" y="308"/>
                    </a:lnTo>
                    <a:lnTo>
                      <a:pt x="171" y="302"/>
                    </a:lnTo>
                    <a:lnTo>
                      <a:pt x="167" y="296"/>
                    </a:lnTo>
                    <a:lnTo>
                      <a:pt x="162" y="290"/>
                    </a:lnTo>
                    <a:lnTo>
                      <a:pt x="156" y="285"/>
                    </a:lnTo>
                    <a:lnTo>
                      <a:pt x="149" y="280"/>
                    </a:lnTo>
                    <a:lnTo>
                      <a:pt x="143" y="276"/>
                    </a:lnTo>
                    <a:lnTo>
                      <a:pt x="134" y="273"/>
                    </a:lnTo>
                    <a:lnTo>
                      <a:pt x="131" y="271"/>
                    </a:lnTo>
                    <a:lnTo>
                      <a:pt x="128" y="270"/>
                    </a:lnTo>
                    <a:lnTo>
                      <a:pt x="124" y="270"/>
                    </a:lnTo>
                    <a:lnTo>
                      <a:pt x="121" y="270"/>
                    </a:lnTo>
                    <a:lnTo>
                      <a:pt x="117" y="270"/>
                    </a:lnTo>
                    <a:lnTo>
                      <a:pt x="113" y="271"/>
                    </a:lnTo>
                    <a:lnTo>
                      <a:pt x="109" y="270"/>
                    </a:lnTo>
                    <a:lnTo>
                      <a:pt x="104" y="269"/>
                    </a:lnTo>
                    <a:lnTo>
                      <a:pt x="22" y="307"/>
                    </a:lnTo>
                    <a:lnTo>
                      <a:pt x="19" y="304"/>
                    </a:lnTo>
                    <a:lnTo>
                      <a:pt x="15" y="300"/>
                    </a:lnTo>
                    <a:lnTo>
                      <a:pt x="13" y="296"/>
                    </a:lnTo>
                    <a:lnTo>
                      <a:pt x="10" y="290"/>
                    </a:lnTo>
                    <a:lnTo>
                      <a:pt x="9" y="286"/>
                    </a:lnTo>
                    <a:lnTo>
                      <a:pt x="6" y="280"/>
                    </a:lnTo>
                    <a:lnTo>
                      <a:pt x="5" y="275"/>
                    </a:lnTo>
                    <a:lnTo>
                      <a:pt x="4" y="270"/>
                    </a:lnTo>
                    <a:lnTo>
                      <a:pt x="3" y="264"/>
                    </a:lnTo>
                    <a:lnTo>
                      <a:pt x="2" y="258"/>
                    </a:lnTo>
                    <a:lnTo>
                      <a:pt x="0" y="252"/>
                    </a:lnTo>
                    <a:lnTo>
                      <a:pt x="0" y="246"/>
                    </a:lnTo>
                    <a:lnTo>
                      <a:pt x="0" y="241"/>
                    </a:lnTo>
                    <a:lnTo>
                      <a:pt x="0" y="236"/>
                    </a:lnTo>
                    <a:lnTo>
                      <a:pt x="0" y="229"/>
                    </a:lnTo>
                    <a:lnTo>
                      <a:pt x="0" y="224"/>
                    </a:lnTo>
                    <a:lnTo>
                      <a:pt x="0" y="221"/>
                    </a:lnTo>
                    <a:lnTo>
                      <a:pt x="2" y="217"/>
                    </a:lnTo>
                    <a:lnTo>
                      <a:pt x="4" y="214"/>
                    </a:lnTo>
                    <a:lnTo>
                      <a:pt x="6" y="211"/>
                    </a:lnTo>
                    <a:lnTo>
                      <a:pt x="9" y="208"/>
                    </a:lnTo>
                    <a:lnTo>
                      <a:pt x="12" y="206"/>
                    </a:lnTo>
                    <a:lnTo>
                      <a:pt x="16" y="203"/>
                    </a:lnTo>
                    <a:lnTo>
                      <a:pt x="22" y="200"/>
                    </a:lnTo>
                    <a:lnTo>
                      <a:pt x="28" y="200"/>
                    </a:lnTo>
                    <a:lnTo>
                      <a:pt x="33" y="200"/>
                    </a:lnTo>
                    <a:lnTo>
                      <a:pt x="40" y="200"/>
                    </a:lnTo>
                    <a:lnTo>
                      <a:pt x="47" y="200"/>
                    </a:lnTo>
                    <a:lnTo>
                      <a:pt x="53" y="200"/>
                    </a:lnTo>
                    <a:lnTo>
                      <a:pt x="60" y="201"/>
                    </a:lnTo>
                    <a:lnTo>
                      <a:pt x="67" y="204"/>
                    </a:lnTo>
                    <a:lnTo>
                      <a:pt x="74" y="207"/>
                    </a:lnTo>
                    <a:lnTo>
                      <a:pt x="81" y="208"/>
                    </a:lnTo>
                    <a:lnTo>
                      <a:pt x="90" y="208"/>
                    </a:lnTo>
                    <a:lnTo>
                      <a:pt x="97" y="207"/>
                    </a:lnTo>
                    <a:lnTo>
                      <a:pt x="105" y="204"/>
                    </a:lnTo>
                    <a:lnTo>
                      <a:pt x="113" y="200"/>
                    </a:lnTo>
                    <a:lnTo>
                      <a:pt x="119" y="196"/>
                    </a:lnTo>
                    <a:lnTo>
                      <a:pt x="126" y="190"/>
                    </a:lnTo>
                    <a:lnTo>
                      <a:pt x="131" y="183"/>
                    </a:lnTo>
                    <a:lnTo>
                      <a:pt x="127" y="35"/>
                    </a:lnTo>
                    <a:lnTo>
                      <a:pt x="133" y="35"/>
                    </a:lnTo>
                    <a:lnTo>
                      <a:pt x="138" y="34"/>
                    </a:lnTo>
                    <a:lnTo>
                      <a:pt x="144" y="33"/>
                    </a:lnTo>
                    <a:lnTo>
                      <a:pt x="150" y="32"/>
                    </a:lnTo>
                    <a:lnTo>
                      <a:pt x="156" y="31"/>
                    </a:lnTo>
                    <a:lnTo>
                      <a:pt x="162" y="30"/>
                    </a:lnTo>
                    <a:lnTo>
                      <a:pt x="168" y="29"/>
                    </a:lnTo>
                    <a:lnTo>
                      <a:pt x="174" y="28"/>
                    </a:lnTo>
                    <a:lnTo>
                      <a:pt x="181" y="28"/>
                    </a:lnTo>
                    <a:lnTo>
                      <a:pt x="186" y="28"/>
                    </a:lnTo>
                    <a:lnTo>
                      <a:pt x="193" y="28"/>
                    </a:lnTo>
                    <a:lnTo>
                      <a:pt x="199" y="30"/>
                    </a:lnTo>
                    <a:lnTo>
                      <a:pt x="206" y="31"/>
                    </a:lnTo>
                    <a:lnTo>
                      <a:pt x="211" y="34"/>
                    </a:lnTo>
                    <a:lnTo>
                      <a:pt x="218" y="37"/>
                    </a:lnTo>
                    <a:lnTo>
                      <a:pt x="225" y="41"/>
                    </a:lnTo>
                    <a:lnTo>
                      <a:pt x="228" y="48"/>
                    </a:lnTo>
                    <a:lnTo>
                      <a:pt x="230" y="57"/>
                    </a:lnTo>
                    <a:lnTo>
                      <a:pt x="232" y="65"/>
                    </a:lnTo>
                    <a:lnTo>
                      <a:pt x="234" y="73"/>
                    </a:lnTo>
                    <a:lnTo>
                      <a:pt x="234" y="82"/>
                    </a:lnTo>
                    <a:lnTo>
                      <a:pt x="235" y="91"/>
                    </a:lnTo>
                    <a:lnTo>
                      <a:pt x="236" y="99"/>
                    </a:lnTo>
                    <a:lnTo>
                      <a:pt x="238" y="108"/>
                    </a:lnTo>
                    <a:lnTo>
                      <a:pt x="239" y="116"/>
                    </a:lnTo>
                    <a:lnTo>
                      <a:pt x="242" y="124"/>
                    </a:lnTo>
                    <a:lnTo>
                      <a:pt x="245" y="131"/>
                    </a:lnTo>
                    <a:lnTo>
                      <a:pt x="249" y="138"/>
                    </a:lnTo>
                    <a:lnTo>
                      <a:pt x="256" y="145"/>
                    </a:lnTo>
                    <a:lnTo>
                      <a:pt x="263" y="150"/>
                    </a:lnTo>
                    <a:lnTo>
                      <a:pt x="273" y="155"/>
                    </a:lnTo>
                    <a:lnTo>
                      <a:pt x="284" y="159"/>
                    </a:lnTo>
                    <a:lnTo>
                      <a:pt x="293" y="159"/>
                    </a:lnTo>
                    <a:lnTo>
                      <a:pt x="303" y="159"/>
                    </a:lnTo>
                    <a:lnTo>
                      <a:pt x="314" y="158"/>
                    </a:lnTo>
                    <a:lnTo>
                      <a:pt x="325" y="156"/>
                    </a:lnTo>
                    <a:lnTo>
                      <a:pt x="335" y="152"/>
                    </a:lnTo>
                    <a:lnTo>
                      <a:pt x="345" y="148"/>
                    </a:lnTo>
                    <a:lnTo>
                      <a:pt x="353" y="142"/>
                    </a:lnTo>
                    <a:lnTo>
                      <a:pt x="359" y="134"/>
                    </a:lnTo>
                    <a:lnTo>
                      <a:pt x="363" y="129"/>
                    </a:lnTo>
                    <a:lnTo>
                      <a:pt x="365" y="124"/>
                    </a:lnTo>
                    <a:lnTo>
                      <a:pt x="366" y="119"/>
                    </a:lnTo>
                    <a:lnTo>
                      <a:pt x="366" y="113"/>
                    </a:lnTo>
                    <a:lnTo>
                      <a:pt x="366" y="108"/>
                    </a:lnTo>
                    <a:lnTo>
                      <a:pt x="365" y="102"/>
                    </a:lnTo>
                    <a:lnTo>
                      <a:pt x="364" y="96"/>
                    </a:lnTo>
                    <a:lnTo>
                      <a:pt x="361" y="91"/>
                    </a:lnTo>
                    <a:lnTo>
                      <a:pt x="359" y="86"/>
                    </a:lnTo>
                    <a:lnTo>
                      <a:pt x="357" y="79"/>
                    </a:lnTo>
                    <a:lnTo>
                      <a:pt x="354" y="73"/>
                    </a:lnTo>
                    <a:lnTo>
                      <a:pt x="354" y="68"/>
                    </a:lnTo>
                    <a:lnTo>
                      <a:pt x="352" y="62"/>
                    </a:lnTo>
                    <a:lnTo>
                      <a:pt x="351" y="57"/>
                    </a:lnTo>
                    <a:lnTo>
                      <a:pt x="351" y="51"/>
                    </a:lnTo>
                    <a:lnTo>
                      <a:pt x="352" y="44"/>
                    </a:lnTo>
                    <a:lnTo>
                      <a:pt x="357" y="39"/>
                    </a:lnTo>
                    <a:lnTo>
                      <a:pt x="363" y="34"/>
                    </a:lnTo>
                    <a:lnTo>
                      <a:pt x="369" y="30"/>
                    </a:lnTo>
                    <a:lnTo>
                      <a:pt x="376" y="26"/>
                    </a:lnTo>
                    <a:lnTo>
                      <a:pt x="383" y="22"/>
                    </a:lnTo>
                    <a:lnTo>
                      <a:pt x="391" y="19"/>
                    </a:lnTo>
                    <a:lnTo>
                      <a:pt x="398" y="17"/>
                    </a:lnTo>
                    <a:lnTo>
                      <a:pt x="407" y="14"/>
                    </a:lnTo>
                    <a:lnTo>
                      <a:pt x="414" y="12"/>
                    </a:lnTo>
                    <a:lnTo>
                      <a:pt x="422" y="10"/>
                    </a:lnTo>
                    <a:lnTo>
                      <a:pt x="431" y="9"/>
                    </a:lnTo>
                    <a:lnTo>
                      <a:pt x="439" y="7"/>
                    </a:lnTo>
                    <a:lnTo>
                      <a:pt x="448" y="5"/>
                    </a:lnTo>
                    <a:lnTo>
                      <a:pt x="456" y="3"/>
                    </a:lnTo>
                    <a:lnTo>
                      <a:pt x="464" y="2"/>
                    </a:lnTo>
                    <a:lnTo>
                      <a:pt x="472" y="0"/>
                    </a:lnTo>
                    <a:lnTo>
                      <a:pt x="474" y="5"/>
                    </a:lnTo>
                    <a:lnTo>
                      <a:pt x="476" y="11"/>
                    </a:lnTo>
                    <a:lnTo>
                      <a:pt x="477" y="17"/>
                    </a:lnTo>
                    <a:lnTo>
                      <a:pt x="478" y="24"/>
                    </a:lnTo>
                    <a:lnTo>
                      <a:pt x="478" y="30"/>
                    </a:lnTo>
                    <a:lnTo>
                      <a:pt x="479" y="37"/>
                    </a:lnTo>
                    <a:lnTo>
                      <a:pt x="479" y="44"/>
                    </a:lnTo>
                    <a:lnTo>
                      <a:pt x="479" y="51"/>
                    </a:lnTo>
                    <a:lnTo>
                      <a:pt x="479" y="57"/>
                    </a:lnTo>
                    <a:lnTo>
                      <a:pt x="481" y="64"/>
                    </a:lnTo>
                    <a:lnTo>
                      <a:pt x="483" y="70"/>
                    </a:lnTo>
                    <a:lnTo>
                      <a:pt x="485" y="76"/>
                    </a:lnTo>
                    <a:lnTo>
                      <a:pt x="488" y="82"/>
                    </a:lnTo>
                    <a:lnTo>
                      <a:pt x="493" y="88"/>
                    </a:lnTo>
                    <a:lnTo>
                      <a:pt x="499" y="92"/>
                    </a:lnTo>
                    <a:lnTo>
                      <a:pt x="507" y="97"/>
                    </a:lnTo>
                    <a:lnTo>
                      <a:pt x="512" y="99"/>
                    </a:lnTo>
                    <a:lnTo>
                      <a:pt x="517" y="101"/>
                    </a:lnTo>
                    <a:lnTo>
                      <a:pt x="523" y="102"/>
                    </a:lnTo>
                    <a:lnTo>
                      <a:pt x="529" y="102"/>
                    </a:lnTo>
                    <a:lnTo>
                      <a:pt x="535" y="101"/>
                    </a:lnTo>
                    <a:lnTo>
                      <a:pt x="541" y="99"/>
                    </a:lnTo>
                    <a:lnTo>
                      <a:pt x="547" y="98"/>
                    </a:lnTo>
                    <a:lnTo>
                      <a:pt x="554" y="97"/>
                    </a:lnTo>
                    <a:lnTo>
                      <a:pt x="560" y="95"/>
                    </a:lnTo>
                    <a:lnTo>
                      <a:pt x="566" y="94"/>
                    </a:lnTo>
                    <a:lnTo>
                      <a:pt x="572" y="92"/>
                    </a:lnTo>
                    <a:lnTo>
                      <a:pt x="579" y="92"/>
                    </a:lnTo>
                    <a:lnTo>
                      <a:pt x="584" y="92"/>
                    </a:lnTo>
                    <a:lnTo>
                      <a:pt x="591" y="92"/>
                    </a:lnTo>
                    <a:lnTo>
                      <a:pt x="598" y="94"/>
                    </a:lnTo>
                    <a:lnTo>
                      <a:pt x="603" y="97"/>
                    </a:lnTo>
                    <a:lnTo>
                      <a:pt x="610" y="102"/>
                    </a:lnTo>
                    <a:lnTo>
                      <a:pt x="614" y="109"/>
                    </a:lnTo>
                    <a:lnTo>
                      <a:pt x="618" y="117"/>
                    </a:lnTo>
                    <a:lnTo>
                      <a:pt x="620" y="125"/>
                    </a:lnTo>
                    <a:lnTo>
                      <a:pt x="621" y="133"/>
                    </a:lnTo>
                    <a:lnTo>
                      <a:pt x="622" y="142"/>
                    </a:lnTo>
                    <a:lnTo>
                      <a:pt x="623" y="151"/>
                    </a:lnTo>
                    <a:lnTo>
                      <a:pt x="623" y="159"/>
                    </a:lnTo>
                    <a:lnTo>
                      <a:pt x="621" y="162"/>
                    </a:lnTo>
                    <a:lnTo>
                      <a:pt x="619" y="165"/>
                    </a:lnTo>
                    <a:lnTo>
                      <a:pt x="618" y="169"/>
                    </a:lnTo>
                    <a:lnTo>
                      <a:pt x="615" y="172"/>
                    </a:lnTo>
                    <a:lnTo>
                      <a:pt x="612" y="175"/>
                    </a:lnTo>
                    <a:lnTo>
                      <a:pt x="608" y="178"/>
                    </a:lnTo>
                    <a:lnTo>
                      <a:pt x="604" y="181"/>
                    </a:lnTo>
                    <a:lnTo>
                      <a:pt x="599" y="183"/>
                    </a:lnTo>
                    <a:lnTo>
                      <a:pt x="591" y="184"/>
                    </a:lnTo>
                    <a:lnTo>
                      <a:pt x="582" y="184"/>
                    </a:lnTo>
                    <a:lnTo>
                      <a:pt x="573" y="183"/>
                    </a:lnTo>
                    <a:lnTo>
                      <a:pt x="564" y="182"/>
                    </a:lnTo>
                    <a:lnTo>
                      <a:pt x="554" y="181"/>
                    </a:lnTo>
                    <a:lnTo>
                      <a:pt x="545" y="182"/>
                    </a:lnTo>
                    <a:lnTo>
                      <a:pt x="535" y="183"/>
                    </a:lnTo>
                    <a:lnTo>
                      <a:pt x="524" y="186"/>
                    </a:lnTo>
                    <a:lnTo>
                      <a:pt x="523" y="188"/>
                    </a:lnTo>
                    <a:lnTo>
                      <a:pt x="521" y="191"/>
                    </a:lnTo>
                    <a:lnTo>
                      <a:pt x="519" y="192"/>
                    </a:lnTo>
                    <a:lnTo>
                      <a:pt x="517" y="194"/>
                    </a:lnTo>
                    <a:lnTo>
                      <a:pt x="514" y="197"/>
                    </a:lnTo>
                    <a:lnTo>
                      <a:pt x="512" y="199"/>
                    </a:lnTo>
                    <a:lnTo>
                      <a:pt x="509" y="203"/>
                    </a:lnTo>
                    <a:lnTo>
                      <a:pt x="507" y="207"/>
                    </a:lnTo>
                    <a:lnTo>
                      <a:pt x="524" y="331"/>
                    </a:lnTo>
                    <a:lnTo>
                      <a:pt x="519" y="333"/>
                    </a:lnTo>
                    <a:lnTo>
                      <a:pt x="512" y="335"/>
                    </a:lnTo>
                    <a:lnTo>
                      <a:pt x="507" y="338"/>
                    </a:lnTo>
                    <a:lnTo>
                      <a:pt x="500" y="339"/>
                    </a:lnTo>
                    <a:lnTo>
                      <a:pt x="493" y="341"/>
                    </a:lnTo>
                    <a:lnTo>
                      <a:pt x="486" y="342"/>
                    </a:lnTo>
                    <a:lnTo>
                      <a:pt x="479" y="343"/>
                    </a:lnTo>
                    <a:lnTo>
                      <a:pt x="471" y="344"/>
                    </a:lnTo>
                    <a:lnTo>
                      <a:pt x="464" y="344"/>
                    </a:lnTo>
                    <a:lnTo>
                      <a:pt x="456" y="344"/>
                    </a:lnTo>
                    <a:lnTo>
                      <a:pt x="449" y="344"/>
                    </a:lnTo>
                    <a:lnTo>
                      <a:pt x="441" y="344"/>
                    </a:lnTo>
                    <a:lnTo>
                      <a:pt x="433" y="342"/>
                    </a:lnTo>
                    <a:lnTo>
                      <a:pt x="426" y="341"/>
                    </a:lnTo>
                    <a:lnTo>
                      <a:pt x="419" y="340"/>
                    </a:lnTo>
                    <a:lnTo>
                      <a:pt x="412" y="338"/>
                    </a:lnTo>
                    <a:lnTo>
                      <a:pt x="408" y="333"/>
                    </a:lnTo>
                    <a:lnTo>
                      <a:pt x="405" y="328"/>
                    </a:lnTo>
                    <a:lnTo>
                      <a:pt x="403" y="322"/>
                    </a:lnTo>
                    <a:lnTo>
                      <a:pt x="402" y="316"/>
                    </a:lnTo>
                    <a:lnTo>
                      <a:pt x="402" y="311"/>
                    </a:lnTo>
                    <a:lnTo>
                      <a:pt x="401" y="306"/>
                    </a:lnTo>
                    <a:lnTo>
                      <a:pt x="401" y="300"/>
                    </a:lnTo>
                    <a:lnTo>
                      <a:pt x="401" y="294"/>
                    </a:lnTo>
                    <a:lnTo>
                      <a:pt x="402" y="289"/>
                    </a:lnTo>
                    <a:lnTo>
                      <a:pt x="402" y="283"/>
                    </a:lnTo>
                    <a:lnTo>
                      <a:pt x="402" y="277"/>
                    </a:lnTo>
                    <a:lnTo>
                      <a:pt x="401" y="271"/>
                    </a:lnTo>
                    <a:lnTo>
                      <a:pt x="400" y="266"/>
                    </a:lnTo>
                    <a:lnTo>
                      <a:pt x="398" y="260"/>
                    </a:lnTo>
                    <a:lnTo>
                      <a:pt x="397" y="254"/>
                    </a:lnTo>
                    <a:lnTo>
                      <a:pt x="393" y="248"/>
                    </a:lnTo>
                    <a:lnTo>
                      <a:pt x="388" y="244"/>
                    </a:lnTo>
                    <a:lnTo>
                      <a:pt x="381" y="240"/>
                    </a:lnTo>
                    <a:lnTo>
                      <a:pt x="374" y="238"/>
                    </a:lnTo>
                    <a:lnTo>
                      <a:pt x="367" y="236"/>
                    </a:lnTo>
                    <a:lnTo>
                      <a:pt x="360" y="235"/>
                    </a:lnTo>
                    <a:lnTo>
                      <a:pt x="353" y="235"/>
                    </a:lnTo>
                    <a:lnTo>
                      <a:pt x="345" y="235"/>
                    </a:lnTo>
                    <a:lnTo>
                      <a:pt x="337" y="236"/>
                    </a:lnTo>
                    <a:lnTo>
                      <a:pt x="329" y="237"/>
                    </a:lnTo>
                    <a:lnTo>
                      <a:pt x="321" y="239"/>
                    </a:lnTo>
                    <a:lnTo>
                      <a:pt x="313" y="241"/>
                    </a:lnTo>
                    <a:lnTo>
                      <a:pt x="306" y="243"/>
                    </a:lnTo>
                    <a:lnTo>
                      <a:pt x="297" y="245"/>
                    </a:lnTo>
                    <a:lnTo>
                      <a:pt x="289" y="248"/>
                    </a:lnTo>
                    <a:lnTo>
                      <a:pt x="281" y="250"/>
                    </a:lnTo>
                    <a:lnTo>
                      <a:pt x="273" y="252"/>
                    </a:lnTo>
                    <a:lnTo>
                      <a:pt x="270" y="255"/>
                    </a:lnTo>
                    <a:lnTo>
                      <a:pt x="267" y="260"/>
                    </a:lnTo>
                    <a:lnTo>
                      <a:pt x="263" y="264"/>
                    </a:lnTo>
                    <a:lnTo>
                      <a:pt x="260" y="270"/>
                    </a:lnTo>
                    <a:lnTo>
                      <a:pt x="258" y="276"/>
                    </a:lnTo>
                    <a:lnTo>
                      <a:pt x="258" y="282"/>
                    </a:lnTo>
                    <a:lnTo>
                      <a:pt x="258" y="287"/>
                    </a:lnTo>
                    <a:lnTo>
                      <a:pt x="262" y="293"/>
                    </a:lnTo>
                    <a:lnTo>
                      <a:pt x="265" y="299"/>
                    </a:lnTo>
                    <a:lnTo>
                      <a:pt x="268" y="304"/>
                    </a:lnTo>
                    <a:lnTo>
                      <a:pt x="271" y="310"/>
                    </a:lnTo>
                    <a:lnTo>
                      <a:pt x="273" y="316"/>
                    </a:lnTo>
                    <a:lnTo>
                      <a:pt x="276" y="322"/>
                    </a:lnTo>
                    <a:lnTo>
                      <a:pt x="277" y="328"/>
                    </a:lnTo>
                    <a:lnTo>
                      <a:pt x="277" y="334"/>
                    </a:lnTo>
                    <a:lnTo>
                      <a:pt x="277" y="341"/>
                    </a:lnTo>
                    <a:lnTo>
                      <a:pt x="266" y="355"/>
                    </a:lnTo>
                    <a:lnTo>
                      <a:pt x="257" y="360"/>
                    </a:lnTo>
                    <a:lnTo>
                      <a:pt x="248" y="362"/>
                    </a:lnTo>
                    <a:lnTo>
                      <a:pt x="239" y="363"/>
                    </a:lnTo>
                    <a:lnTo>
                      <a:pt x="230" y="363"/>
                    </a:lnTo>
                    <a:lnTo>
                      <a:pt x="220" y="364"/>
                    </a:lnTo>
                    <a:lnTo>
                      <a:pt x="210" y="364"/>
                    </a:lnTo>
                    <a:lnTo>
                      <a:pt x="201" y="366"/>
                    </a:lnTo>
                    <a:lnTo>
                      <a:pt x="191" y="370"/>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 name="Freeform 7"/>
              <p:cNvSpPr>
                <a:spLocks/>
              </p:cNvSpPr>
              <p:nvPr/>
            </p:nvSpPr>
            <p:spPr bwMode="grayWhite">
              <a:xfrm>
                <a:off x="12827" y="1132269"/>
                <a:ext cx="803275" cy="746125"/>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 name="Freeform 8"/>
              <p:cNvSpPr>
                <a:spLocks/>
              </p:cNvSpPr>
              <p:nvPr/>
            </p:nvSpPr>
            <p:spPr bwMode="grayWhite">
              <a:xfrm>
                <a:off x="866902" y="711581"/>
                <a:ext cx="812800" cy="808038"/>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2" name="Freeform 9"/>
              <p:cNvSpPr>
                <a:spLocks/>
              </p:cNvSpPr>
              <p:nvPr/>
            </p:nvSpPr>
            <p:spPr bwMode="grayWhite">
              <a:xfrm>
                <a:off x="741489" y="3732594"/>
                <a:ext cx="803275" cy="746125"/>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3" name="Freeform 10"/>
              <p:cNvSpPr>
                <a:spLocks/>
              </p:cNvSpPr>
              <p:nvPr/>
            </p:nvSpPr>
            <p:spPr bwMode="grayWhite">
              <a:xfrm>
                <a:off x="770064" y="4589844"/>
                <a:ext cx="709613" cy="82550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4" name="Freeform 11"/>
              <p:cNvSpPr>
                <a:spLocks/>
              </p:cNvSpPr>
              <p:nvPr/>
            </p:nvSpPr>
            <p:spPr bwMode="grayWhite">
              <a:xfrm>
                <a:off x="90614" y="3884994"/>
                <a:ext cx="649288" cy="985838"/>
              </a:xfrm>
              <a:custGeom>
                <a:avLst/>
                <a:gdLst>
                  <a:gd name="T0" fmla="*/ 232 w 409"/>
                  <a:gd name="T1" fmla="*/ 620 h 621"/>
                  <a:gd name="T2" fmla="*/ 189 w 409"/>
                  <a:gd name="T3" fmla="*/ 605 h 621"/>
                  <a:gd name="T4" fmla="*/ 182 w 409"/>
                  <a:gd name="T5" fmla="*/ 565 h 621"/>
                  <a:gd name="T6" fmla="*/ 193 w 409"/>
                  <a:gd name="T7" fmla="*/ 519 h 621"/>
                  <a:gd name="T8" fmla="*/ 165 w 409"/>
                  <a:gd name="T9" fmla="*/ 492 h 621"/>
                  <a:gd name="T10" fmla="*/ 126 w 409"/>
                  <a:gd name="T11" fmla="*/ 490 h 621"/>
                  <a:gd name="T12" fmla="*/ 87 w 409"/>
                  <a:gd name="T13" fmla="*/ 497 h 621"/>
                  <a:gd name="T14" fmla="*/ 44 w 409"/>
                  <a:gd name="T15" fmla="*/ 505 h 621"/>
                  <a:gd name="T16" fmla="*/ 25 w 409"/>
                  <a:gd name="T17" fmla="*/ 493 h 621"/>
                  <a:gd name="T18" fmla="*/ 21 w 409"/>
                  <a:gd name="T19" fmla="*/ 472 h 621"/>
                  <a:gd name="T20" fmla="*/ 19 w 409"/>
                  <a:gd name="T21" fmla="*/ 448 h 621"/>
                  <a:gd name="T22" fmla="*/ 17 w 409"/>
                  <a:gd name="T23" fmla="*/ 423 h 621"/>
                  <a:gd name="T24" fmla="*/ 21 w 409"/>
                  <a:gd name="T25" fmla="*/ 396 h 621"/>
                  <a:gd name="T26" fmla="*/ 52 w 409"/>
                  <a:gd name="T27" fmla="*/ 377 h 621"/>
                  <a:gd name="T28" fmla="*/ 82 w 409"/>
                  <a:gd name="T29" fmla="*/ 375 h 621"/>
                  <a:gd name="T30" fmla="*/ 116 w 409"/>
                  <a:gd name="T31" fmla="*/ 373 h 621"/>
                  <a:gd name="T32" fmla="*/ 137 w 409"/>
                  <a:gd name="T33" fmla="*/ 354 h 621"/>
                  <a:gd name="T34" fmla="*/ 151 w 409"/>
                  <a:gd name="T35" fmla="*/ 327 h 621"/>
                  <a:gd name="T36" fmla="*/ 151 w 409"/>
                  <a:gd name="T37" fmla="*/ 294 h 621"/>
                  <a:gd name="T38" fmla="*/ 137 w 409"/>
                  <a:gd name="T39" fmla="*/ 262 h 621"/>
                  <a:gd name="T40" fmla="*/ 111 w 409"/>
                  <a:gd name="T41" fmla="*/ 256 h 621"/>
                  <a:gd name="T42" fmla="*/ 86 w 409"/>
                  <a:gd name="T43" fmla="*/ 264 h 621"/>
                  <a:gd name="T44" fmla="*/ 60 w 409"/>
                  <a:gd name="T45" fmla="*/ 275 h 621"/>
                  <a:gd name="T46" fmla="*/ 35 w 409"/>
                  <a:gd name="T47" fmla="*/ 282 h 621"/>
                  <a:gd name="T48" fmla="*/ 6 w 409"/>
                  <a:gd name="T49" fmla="*/ 268 h 621"/>
                  <a:gd name="T50" fmla="*/ 1 w 409"/>
                  <a:gd name="T51" fmla="*/ 231 h 621"/>
                  <a:gd name="T52" fmla="*/ 9 w 409"/>
                  <a:gd name="T53" fmla="*/ 205 h 621"/>
                  <a:gd name="T54" fmla="*/ 15 w 409"/>
                  <a:gd name="T55" fmla="*/ 175 h 621"/>
                  <a:gd name="T56" fmla="*/ 44 w 409"/>
                  <a:gd name="T57" fmla="*/ 161 h 621"/>
                  <a:gd name="T58" fmla="*/ 87 w 409"/>
                  <a:gd name="T59" fmla="*/ 156 h 621"/>
                  <a:gd name="T60" fmla="*/ 127 w 409"/>
                  <a:gd name="T61" fmla="*/ 145 h 621"/>
                  <a:gd name="T62" fmla="*/ 154 w 409"/>
                  <a:gd name="T63" fmla="*/ 113 h 621"/>
                  <a:gd name="T64" fmla="*/ 152 w 409"/>
                  <a:gd name="T65" fmla="*/ 72 h 621"/>
                  <a:gd name="T66" fmla="*/ 150 w 409"/>
                  <a:gd name="T67" fmla="*/ 29 h 621"/>
                  <a:gd name="T68" fmla="*/ 186 w 409"/>
                  <a:gd name="T69" fmla="*/ 4 h 621"/>
                  <a:gd name="T70" fmla="*/ 228 w 409"/>
                  <a:gd name="T71" fmla="*/ 1 h 621"/>
                  <a:gd name="T72" fmla="*/ 252 w 409"/>
                  <a:gd name="T73" fmla="*/ 22 h 621"/>
                  <a:gd name="T74" fmla="*/ 248 w 409"/>
                  <a:gd name="T75" fmla="*/ 53 h 621"/>
                  <a:gd name="T76" fmla="*/ 241 w 409"/>
                  <a:gd name="T77" fmla="*/ 86 h 621"/>
                  <a:gd name="T78" fmla="*/ 247 w 409"/>
                  <a:gd name="T79" fmla="*/ 116 h 621"/>
                  <a:gd name="T80" fmla="*/ 371 w 409"/>
                  <a:gd name="T81" fmla="*/ 252 h 621"/>
                  <a:gd name="T82" fmla="*/ 338 w 409"/>
                  <a:gd name="T83" fmla="*/ 262 h 621"/>
                  <a:gd name="T84" fmla="*/ 301 w 409"/>
                  <a:gd name="T85" fmla="*/ 257 h 621"/>
                  <a:gd name="T86" fmla="*/ 264 w 409"/>
                  <a:gd name="T87" fmla="*/ 260 h 621"/>
                  <a:gd name="T88" fmla="*/ 237 w 409"/>
                  <a:gd name="T89" fmla="*/ 286 h 621"/>
                  <a:gd name="T90" fmla="*/ 233 w 409"/>
                  <a:gd name="T91" fmla="*/ 316 h 621"/>
                  <a:gd name="T92" fmla="*/ 234 w 409"/>
                  <a:gd name="T93" fmla="*/ 348 h 621"/>
                  <a:gd name="T94" fmla="*/ 245 w 409"/>
                  <a:gd name="T95" fmla="*/ 377 h 621"/>
                  <a:gd name="T96" fmla="*/ 265 w 409"/>
                  <a:gd name="T97" fmla="*/ 400 h 621"/>
                  <a:gd name="T98" fmla="*/ 284 w 409"/>
                  <a:gd name="T99" fmla="*/ 397 h 621"/>
                  <a:gd name="T100" fmla="*/ 303 w 409"/>
                  <a:gd name="T101" fmla="*/ 385 h 621"/>
                  <a:gd name="T102" fmla="*/ 322 w 409"/>
                  <a:gd name="T103" fmla="*/ 370 h 621"/>
                  <a:gd name="T104" fmla="*/ 345 w 409"/>
                  <a:gd name="T105" fmla="*/ 356 h 621"/>
                  <a:gd name="T106" fmla="*/ 383 w 409"/>
                  <a:gd name="T107" fmla="*/ 363 h 621"/>
                  <a:gd name="T108" fmla="*/ 407 w 409"/>
                  <a:gd name="T109" fmla="*/ 390 h 621"/>
                  <a:gd name="T110" fmla="*/ 407 w 409"/>
                  <a:gd name="T111" fmla="*/ 416 h 621"/>
                  <a:gd name="T112" fmla="*/ 402 w 409"/>
                  <a:gd name="T113" fmla="*/ 444 h 621"/>
                  <a:gd name="T114" fmla="*/ 368 w 409"/>
                  <a:gd name="T115" fmla="*/ 456 h 621"/>
                  <a:gd name="T116" fmla="*/ 327 w 409"/>
                  <a:gd name="T117" fmla="*/ 467 h 621"/>
                  <a:gd name="T118" fmla="*/ 291 w 409"/>
                  <a:gd name="T119" fmla="*/ 485 h 621"/>
                  <a:gd name="T120" fmla="*/ 266 w 409"/>
                  <a:gd name="T121" fmla="*/ 61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9" h="621">
                    <a:moveTo>
                      <a:pt x="266" y="611"/>
                    </a:moveTo>
                    <a:lnTo>
                      <a:pt x="254" y="616"/>
                    </a:lnTo>
                    <a:lnTo>
                      <a:pt x="243" y="618"/>
                    </a:lnTo>
                    <a:lnTo>
                      <a:pt x="232" y="620"/>
                    </a:lnTo>
                    <a:lnTo>
                      <a:pt x="221" y="619"/>
                    </a:lnTo>
                    <a:lnTo>
                      <a:pt x="210" y="617"/>
                    </a:lnTo>
                    <a:lnTo>
                      <a:pt x="199" y="611"/>
                    </a:lnTo>
                    <a:lnTo>
                      <a:pt x="189" y="605"/>
                    </a:lnTo>
                    <a:lnTo>
                      <a:pt x="179" y="598"/>
                    </a:lnTo>
                    <a:lnTo>
                      <a:pt x="179" y="588"/>
                    </a:lnTo>
                    <a:lnTo>
                      <a:pt x="180" y="577"/>
                    </a:lnTo>
                    <a:lnTo>
                      <a:pt x="182" y="565"/>
                    </a:lnTo>
                    <a:lnTo>
                      <a:pt x="186" y="555"/>
                    </a:lnTo>
                    <a:lnTo>
                      <a:pt x="190" y="543"/>
                    </a:lnTo>
                    <a:lnTo>
                      <a:pt x="192" y="531"/>
                    </a:lnTo>
                    <a:lnTo>
                      <a:pt x="193" y="519"/>
                    </a:lnTo>
                    <a:lnTo>
                      <a:pt x="189" y="506"/>
                    </a:lnTo>
                    <a:lnTo>
                      <a:pt x="182" y="500"/>
                    </a:lnTo>
                    <a:lnTo>
                      <a:pt x="173" y="495"/>
                    </a:lnTo>
                    <a:lnTo>
                      <a:pt x="165" y="492"/>
                    </a:lnTo>
                    <a:lnTo>
                      <a:pt x="155" y="489"/>
                    </a:lnTo>
                    <a:lnTo>
                      <a:pt x="146" y="489"/>
                    </a:lnTo>
                    <a:lnTo>
                      <a:pt x="136" y="488"/>
                    </a:lnTo>
                    <a:lnTo>
                      <a:pt x="126" y="490"/>
                    </a:lnTo>
                    <a:lnTo>
                      <a:pt x="117" y="490"/>
                    </a:lnTo>
                    <a:lnTo>
                      <a:pt x="107" y="493"/>
                    </a:lnTo>
                    <a:lnTo>
                      <a:pt x="97" y="495"/>
                    </a:lnTo>
                    <a:lnTo>
                      <a:pt x="87" y="497"/>
                    </a:lnTo>
                    <a:lnTo>
                      <a:pt x="76" y="499"/>
                    </a:lnTo>
                    <a:lnTo>
                      <a:pt x="65" y="502"/>
                    </a:lnTo>
                    <a:lnTo>
                      <a:pt x="55" y="503"/>
                    </a:lnTo>
                    <a:lnTo>
                      <a:pt x="44" y="505"/>
                    </a:lnTo>
                    <a:lnTo>
                      <a:pt x="34" y="506"/>
                    </a:lnTo>
                    <a:lnTo>
                      <a:pt x="30" y="502"/>
                    </a:lnTo>
                    <a:lnTo>
                      <a:pt x="28" y="498"/>
                    </a:lnTo>
                    <a:lnTo>
                      <a:pt x="25" y="493"/>
                    </a:lnTo>
                    <a:lnTo>
                      <a:pt x="23" y="489"/>
                    </a:lnTo>
                    <a:lnTo>
                      <a:pt x="23" y="483"/>
                    </a:lnTo>
                    <a:lnTo>
                      <a:pt x="21" y="478"/>
                    </a:lnTo>
                    <a:lnTo>
                      <a:pt x="21" y="472"/>
                    </a:lnTo>
                    <a:lnTo>
                      <a:pt x="20" y="466"/>
                    </a:lnTo>
                    <a:lnTo>
                      <a:pt x="19" y="460"/>
                    </a:lnTo>
                    <a:lnTo>
                      <a:pt x="19" y="454"/>
                    </a:lnTo>
                    <a:lnTo>
                      <a:pt x="19" y="448"/>
                    </a:lnTo>
                    <a:lnTo>
                      <a:pt x="19" y="442"/>
                    </a:lnTo>
                    <a:lnTo>
                      <a:pt x="18" y="435"/>
                    </a:lnTo>
                    <a:lnTo>
                      <a:pt x="17" y="429"/>
                    </a:lnTo>
                    <a:lnTo>
                      <a:pt x="17" y="423"/>
                    </a:lnTo>
                    <a:lnTo>
                      <a:pt x="15" y="417"/>
                    </a:lnTo>
                    <a:lnTo>
                      <a:pt x="14" y="410"/>
                    </a:lnTo>
                    <a:lnTo>
                      <a:pt x="17" y="402"/>
                    </a:lnTo>
                    <a:lnTo>
                      <a:pt x="21" y="396"/>
                    </a:lnTo>
                    <a:lnTo>
                      <a:pt x="26" y="391"/>
                    </a:lnTo>
                    <a:lnTo>
                      <a:pt x="35" y="386"/>
                    </a:lnTo>
                    <a:lnTo>
                      <a:pt x="42" y="381"/>
                    </a:lnTo>
                    <a:lnTo>
                      <a:pt x="52" y="377"/>
                    </a:lnTo>
                    <a:lnTo>
                      <a:pt x="61" y="374"/>
                    </a:lnTo>
                    <a:lnTo>
                      <a:pt x="67" y="373"/>
                    </a:lnTo>
                    <a:lnTo>
                      <a:pt x="75" y="374"/>
                    </a:lnTo>
                    <a:lnTo>
                      <a:pt x="82" y="375"/>
                    </a:lnTo>
                    <a:lnTo>
                      <a:pt x="91" y="375"/>
                    </a:lnTo>
                    <a:lnTo>
                      <a:pt x="98" y="376"/>
                    </a:lnTo>
                    <a:lnTo>
                      <a:pt x="107" y="375"/>
                    </a:lnTo>
                    <a:lnTo>
                      <a:pt x="116" y="373"/>
                    </a:lnTo>
                    <a:lnTo>
                      <a:pt x="127" y="371"/>
                    </a:lnTo>
                    <a:lnTo>
                      <a:pt x="130" y="366"/>
                    </a:lnTo>
                    <a:lnTo>
                      <a:pt x="134" y="359"/>
                    </a:lnTo>
                    <a:lnTo>
                      <a:pt x="137" y="354"/>
                    </a:lnTo>
                    <a:lnTo>
                      <a:pt x="140" y="348"/>
                    </a:lnTo>
                    <a:lnTo>
                      <a:pt x="144" y="341"/>
                    </a:lnTo>
                    <a:lnTo>
                      <a:pt x="148" y="334"/>
                    </a:lnTo>
                    <a:lnTo>
                      <a:pt x="151" y="327"/>
                    </a:lnTo>
                    <a:lnTo>
                      <a:pt x="156" y="321"/>
                    </a:lnTo>
                    <a:lnTo>
                      <a:pt x="153" y="313"/>
                    </a:lnTo>
                    <a:lnTo>
                      <a:pt x="151" y="304"/>
                    </a:lnTo>
                    <a:lnTo>
                      <a:pt x="151" y="294"/>
                    </a:lnTo>
                    <a:lnTo>
                      <a:pt x="149" y="285"/>
                    </a:lnTo>
                    <a:lnTo>
                      <a:pt x="147" y="275"/>
                    </a:lnTo>
                    <a:lnTo>
                      <a:pt x="143" y="269"/>
                    </a:lnTo>
                    <a:lnTo>
                      <a:pt x="137" y="262"/>
                    </a:lnTo>
                    <a:lnTo>
                      <a:pt x="129" y="257"/>
                    </a:lnTo>
                    <a:lnTo>
                      <a:pt x="123" y="257"/>
                    </a:lnTo>
                    <a:lnTo>
                      <a:pt x="117" y="257"/>
                    </a:lnTo>
                    <a:lnTo>
                      <a:pt x="111" y="256"/>
                    </a:lnTo>
                    <a:lnTo>
                      <a:pt x="104" y="258"/>
                    </a:lnTo>
                    <a:lnTo>
                      <a:pt x="98" y="259"/>
                    </a:lnTo>
                    <a:lnTo>
                      <a:pt x="92" y="261"/>
                    </a:lnTo>
                    <a:lnTo>
                      <a:pt x="86" y="264"/>
                    </a:lnTo>
                    <a:lnTo>
                      <a:pt x="80" y="266"/>
                    </a:lnTo>
                    <a:lnTo>
                      <a:pt x="73" y="270"/>
                    </a:lnTo>
                    <a:lnTo>
                      <a:pt x="67" y="273"/>
                    </a:lnTo>
                    <a:lnTo>
                      <a:pt x="60" y="275"/>
                    </a:lnTo>
                    <a:lnTo>
                      <a:pt x="55" y="278"/>
                    </a:lnTo>
                    <a:lnTo>
                      <a:pt x="48" y="280"/>
                    </a:lnTo>
                    <a:lnTo>
                      <a:pt x="41" y="282"/>
                    </a:lnTo>
                    <a:lnTo>
                      <a:pt x="35" y="282"/>
                    </a:lnTo>
                    <a:lnTo>
                      <a:pt x="28" y="283"/>
                    </a:lnTo>
                    <a:lnTo>
                      <a:pt x="20" y="280"/>
                    </a:lnTo>
                    <a:lnTo>
                      <a:pt x="12" y="275"/>
                    </a:lnTo>
                    <a:lnTo>
                      <a:pt x="6" y="268"/>
                    </a:lnTo>
                    <a:lnTo>
                      <a:pt x="2" y="259"/>
                    </a:lnTo>
                    <a:lnTo>
                      <a:pt x="2" y="252"/>
                    </a:lnTo>
                    <a:lnTo>
                      <a:pt x="0" y="241"/>
                    </a:lnTo>
                    <a:lnTo>
                      <a:pt x="1" y="231"/>
                    </a:lnTo>
                    <a:lnTo>
                      <a:pt x="5" y="222"/>
                    </a:lnTo>
                    <a:lnTo>
                      <a:pt x="6" y="217"/>
                    </a:lnTo>
                    <a:lnTo>
                      <a:pt x="8" y="210"/>
                    </a:lnTo>
                    <a:lnTo>
                      <a:pt x="9" y="205"/>
                    </a:lnTo>
                    <a:lnTo>
                      <a:pt x="10" y="196"/>
                    </a:lnTo>
                    <a:lnTo>
                      <a:pt x="12" y="190"/>
                    </a:lnTo>
                    <a:lnTo>
                      <a:pt x="13" y="183"/>
                    </a:lnTo>
                    <a:lnTo>
                      <a:pt x="15" y="175"/>
                    </a:lnTo>
                    <a:lnTo>
                      <a:pt x="17" y="167"/>
                    </a:lnTo>
                    <a:lnTo>
                      <a:pt x="26" y="165"/>
                    </a:lnTo>
                    <a:lnTo>
                      <a:pt x="34" y="163"/>
                    </a:lnTo>
                    <a:lnTo>
                      <a:pt x="44" y="161"/>
                    </a:lnTo>
                    <a:lnTo>
                      <a:pt x="54" y="160"/>
                    </a:lnTo>
                    <a:lnTo>
                      <a:pt x="64" y="158"/>
                    </a:lnTo>
                    <a:lnTo>
                      <a:pt x="75" y="158"/>
                    </a:lnTo>
                    <a:lnTo>
                      <a:pt x="87" y="156"/>
                    </a:lnTo>
                    <a:lnTo>
                      <a:pt x="97" y="155"/>
                    </a:lnTo>
                    <a:lnTo>
                      <a:pt x="108" y="153"/>
                    </a:lnTo>
                    <a:lnTo>
                      <a:pt x="118" y="150"/>
                    </a:lnTo>
                    <a:lnTo>
                      <a:pt x="127" y="145"/>
                    </a:lnTo>
                    <a:lnTo>
                      <a:pt x="136" y="140"/>
                    </a:lnTo>
                    <a:lnTo>
                      <a:pt x="142" y="132"/>
                    </a:lnTo>
                    <a:lnTo>
                      <a:pt x="148" y="124"/>
                    </a:lnTo>
                    <a:lnTo>
                      <a:pt x="154" y="113"/>
                    </a:lnTo>
                    <a:lnTo>
                      <a:pt x="157" y="99"/>
                    </a:lnTo>
                    <a:lnTo>
                      <a:pt x="157" y="91"/>
                    </a:lnTo>
                    <a:lnTo>
                      <a:pt x="156" y="81"/>
                    </a:lnTo>
                    <a:lnTo>
                      <a:pt x="152" y="72"/>
                    </a:lnTo>
                    <a:lnTo>
                      <a:pt x="149" y="61"/>
                    </a:lnTo>
                    <a:lnTo>
                      <a:pt x="147" y="51"/>
                    </a:lnTo>
                    <a:lnTo>
                      <a:pt x="147" y="39"/>
                    </a:lnTo>
                    <a:lnTo>
                      <a:pt x="150" y="29"/>
                    </a:lnTo>
                    <a:lnTo>
                      <a:pt x="156" y="18"/>
                    </a:lnTo>
                    <a:lnTo>
                      <a:pt x="166" y="13"/>
                    </a:lnTo>
                    <a:lnTo>
                      <a:pt x="175" y="8"/>
                    </a:lnTo>
                    <a:lnTo>
                      <a:pt x="186" y="4"/>
                    </a:lnTo>
                    <a:lnTo>
                      <a:pt x="196" y="1"/>
                    </a:lnTo>
                    <a:lnTo>
                      <a:pt x="207" y="0"/>
                    </a:lnTo>
                    <a:lnTo>
                      <a:pt x="217" y="0"/>
                    </a:lnTo>
                    <a:lnTo>
                      <a:pt x="228" y="1"/>
                    </a:lnTo>
                    <a:lnTo>
                      <a:pt x="239" y="3"/>
                    </a:lnTo>
                    <a:lnTo>
                      <a:pt x="246" y="9"/>
                    </a:lnTo>
                    <a:lnTo>
                      <a:pt x="249" y="14"/>
                    </a:lnTo>
                    <a:lnTo>
                      <a:pt x="252" y="22"/>
                    </a:lnTo>
                    <a:lnTo>
                      <a:pt x="252" y="29"/>
                    </a:lnTo>
                    <a:lnTo>
                      <a:pt x="252" y="36"/>
                    </a:lnTo>
                    <a:lnTo>
                      <a:pt x="250" y="44"/>
                    </a:lnTo>
                    <a:lnTo>
                      <a:pt x="248" y="53"/>
                    </a:lnTo>
                    <a:lnTo>
                      <a:pt x="246" y="61"/>
                    </a:lnTo>
                    <a:lnTo>
                      <a:pt x="244" y="69"/>
                    </a:lnTo>
                    <a:lnTo>
                      <a:pt x="241" y="78"/>
                    </a:lnTo>
                    <a:lnTo>
                      <a:pt x="241" y="86"/>
                    </a:lnTo>
                    <a:lnTo>
                      <a:pt x="239" y="94"/>
                    </a:lnTo>
                    <a:lnTo>
                      <a:pt x="241" y="102"/>
                    </a:lnTo>
                    <a:lnTo>
                      <a:pt x="242" y="109"/>
                    </a:lnTo>
                    <a:lnTo>
                      <a:pt x="247" y="116"/>
                    </a:lnTo>
                    <a:lnTo>
                      <a:pt x="253" y="122"/>
                    </a:lnTo>
                    <a:lnTo>
                      <a:pt x="376" y="124"/>
                    </a:lnTo>
                    <a:lnTo>
                      <a:pt x="377" y="244"/>
                    </a:lnTo>
                    <a:lnTo>
                      <a:pt x="371" y="252"/>
                    </a:lnTo>
                    <a:lnTo>
                      <a:pt x="363" y="257"/>
                    </a:lnTo>
                    <a:lnTo>
                      <a:pt x="354" y="260"/>
                    </a:lnTo>
                    <a:lnTo>
                      <a:pt x="347" y="262"/>
                    </a:lnTo>
                    <a:lnTo>
                      <a:pt x="338" y="262"/>
                    </a:lnTo>
                    <a:lnTo>
                      <a:pt x="328" y="261"/>
                    </a:lnTo>
                    <a:lnTo>
                      <a:pt x="319" y="260"/>
                    </a:lnTo>
                    <a:lnTo>
                      <a:pt x="310" y="259"/>
                    </a:lnTo>
                    <a:lnTo>
                      <a:pt x="301" y="257"/>
                    </a:lnTo>
                    <a:lnTo>
                      <a:pt x="292" y="256"/>
                    </a:lnTo>
                    <a:lnTo>
                      <a:pt x="282" y="257"/>
                    </a:lnTo>
                    <a:lnTo>
                      <a:pt x="274" y="257"/>
                    </a:lnTo>
                    <a:lnTo>
                      <a:pt x="264" y="260"/>
                    </a:lnTo>
                    <a:lnTo>
                      <a:pt x="256" y="264"/>
                    </a:lnTo>
                    <a:lnTo>
                      <a:pt x="248" y="271"/>
                    </a:lnTo>
                    <a:lnTo>
                      <a:pt x="240" y="280"/>
                    </a:lnTo>
                    <a:lnTo>
                      <a:pt x="237" y="286"/>
                    </a:lnTo>
                    <a:lnTo>
                      <a:pt x="236" y="293"/>
                    </a:lnTo>
                    <a:lnTo>
                      <a:pt x="235" y="300"/>
                    </a:lnTo>
                    <a:lnTo>
                      <a:pt x="234" y="308"/>
                    </a:lnTo>
                    <a:lnTo>
                      <a:pt x="233" y="316"/>
                    </a:lnTo>
                    <a:lnTo>
                      <a:pt x="233" y="323"/>
                    </a:lnTo>
                    <a:lnTo>
                      <a:pt x="233" y="331"/>
                    </a:lnTo>
                    <a:lnTo>
                      <a:pt x="234" y="339"/>
                    </a:lnTo>
                    <a:lnTo>
                      <a:pt x="234" y="348"/>
                    </a:lnTo>
                    <a:lnTo>
                      <a:pt x="237" y="355"/>
                    </a:lnTo>
                    <a:lnTo>
                      <a:pt x="238" y="362"/>
                    </a:lnTo>
                    <a:lnTo>
                      <a:pt x="241" y="370"/>
                    </a:lnTo>
                    <a:lnTo>
                      <a:pt x="245" y="377"/>
                    </a:lnTo>
                    <a:lnTo>
                      <a:pt x="249" y="385"/>
                    </a:lnTo>
                    <a:lnTo>
                      <a:pt x="254" y="392"/>
                    </a:lnTo>
                    <a:lnTo>
                      <a:pt x="259" y="397"/>
                    </a:lnTo>
                    <a:lnTo>
                      <a:pt x="265" y="400"/>
                    </a:lnTo>
                    <a:lnTo>
                      <a:pt x="270" y="400"/>
                    </a:lnTo>
                    <a:lnTo>
                      <a:pt x="275" y="400"/>
                    </a:lnTo>
                    <a:lnTo>
                      <a:pt x="278" y="398"/>
                    </a:lnTo>
                    <a:lnTo>
                      <a:pt x="284" y="397"/>
                    </a:lnTo>
                    <a:lnTo>
                      <a:pt x="289" y="394"/>
                    </a:lnTo>
                    <a:lnTo>
                      <a:pt x="294" y="392"/>
                    </a:lnTo>
                    <a:lnTo>
                      <a:pt x="298" y="388"/>
                    </a:lnTo>
                    <a:lnTo>
                      <a:pt x="303" y="385"/>
                    </a:lnTo>
                    <a:lnTo>
                      <a:pt x="308" y="381"/>
                    </a:lnTo>
                    <a:lnTo>
                      <a:pt x="313" y="378"/>
                    </a:lnTo>
                    <a:lnTo>
                      <a:pt x="318" y="373"/>
                    </a:lnTo>
                    <a:lnTo>
                      <a:pt x="322" y="370"/>
                    </a:lnTo>
                    <a:lnTo>
                      <a:pt x="326" y="366"/>
                    </a:lnTo>
                    <a:lnTo>
                      <a:pt x="331" y="363"/>
                    </a:lnTo>
                    <a:lnTo>
                      <a:pt x="336" y="360"/>
                    </a:lnTo>
                    <a:lnTo>
                      <a:pt x="345" y="356"/>
                    </a:lnTo>
                    <a:lnTo>
                      <a:pt x="355" y="355"/>
                    </a:lnTo>
                    <a:lnTo>
                      <a:pt x="365" y="356"/>
                    </a:lnTo>
                    <a:lnTo>
                      <a:pt x="375" y="359"/>
                    </a:lnTo>
                    <a:lnTo>
                      <a:pt x="383" y="363"/>
                    </a:lnTo>
                    <a:lnTo>
                      <a:pt x="392" y="369"/>
                    </a:lnTo>
                    <a:lnTo>
                      <a:pt x="400" y="376"/>
                    </a:lnTo>
                    <a:lnTo>
                      <a:pt x="406" y="383"/>
                    </a:lnTo>
                    <a:lnTo>
                      <a:pt x="407" y="390"/>
                    </a:lnTo>
                    <a:lnTo>
                      <a:pt x="408" y="396"/>
                    </a:lnTo>
                    <a:lnTo>
                      <a:pt x="408" y="403"/>
                    </a:lnTo>
                    <a:lnTo>
                      <a:pt x="408" y="410"/>
                    </a:lnTo>
                    <a:lnTo>
                      <a:pt x="407" y="416"/>
                    </a:lnTo>
                    <a:lnTo>
                      <a:pt x="408" y="423"/>
                    </a:lnTo>
                    <a:lnTo>
                      <a:pt x="408" y="431"/>
                    </a:lnTo>
                    <a:lnTo>
                      <a:pt x="408" y="438"/>
                    </a:lnTo>
                    <a:lnTo>
                      <a:pt x="402" y="444"/>
                    </a:lnTo>
                    <a:lnTo>
                      <a:pt x="395" y="447"/>
                    </a:lnTo>
                    <a:lnTo>
                      <a:pt x="387" y="451"/>
                    </a:lnTo>
                    <a:lnTo>
                      <a:pt x="378" y="454"/>
                    </a:lnTo>
                    <a:lnTo>
                      <a:pt x="368" y="456"/>
                    </a:lnTo>
                    <a:lnTo>
                      <a:pt x="358" y="459"/>
                    </a:lnTo>
                    <a:lnTo>
                      <a:pt x="348" y="463"/>
                    </a:lnTo>
                    <a:lnTo>
                      <a:pt x="338" y="465"/>
                    </a:lnTo>
                    <a:lnTo>
                      <a:pt x="327" y="467"/>
                    </a:lnTo>
                    <a:lnTo>
                      <a:pt x="317" y="471"/>
                    </a:lnTo>
                    <a:lnTo>
                      <a:pt x="309" y="475"/>
                    </a:lnTo>
                    <a:lnTo>
                      <a:pt x="299" y="480"/>
                    </a:lnTo>
                    <a:lnTo>
                      <a:pt x="291" y="485"/>
                    </a:lnTo>
                    <a:lnTo>
                      <a:pt x="283" y="490"/>
                    </a:lnTo>
                    <a:lnTo>
                      <a:pt x="277" y="498"/>
                    </a:lnTo>
                    <a:lnTo>
                      <a:pt x="271" y="508"/>
                    </a:lnTo>
                    <a:lnTo>
                      <a:pt x="266" y="611"/>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5" name="Freeform 12"/>
              <p:cNvSpPr>
                <a:spLocks/>
              </p:cNvSpPr>
              <p:nvPr/>
            </p:nvSpPr>
            <p:spPr bwMode="grayWhite">
              <a:xfrm>
                <a:off x="882777" y="-9144"/>
                <a:ext cx="696913" cy="628650"/>
              </a:xfrm>
              <a:custGeom>
                <a:avLst/>
                <a:gdLst>
                  <a:gd name="T0" fmla="*/ 246 w 439"/>
                  <a:gd name="T1" fmla="*/ 372 h 396"/>
                  <a:gd name="T2" fmla="*/ 237 w 439"/>
                  <a:gd name="T3" fmla="*/ 330 h 396"/>
                  <a:gd name="T4" fmla="*/ 222 w 439"/>
                  <a:gd name="T5" fmla="*/ 293 h 396"/>
                  <a:gd name="T6" fmla="*/ 185 w 439"/>
                  <a:gd name="T7" fmla="*/ 278 h 396"/>
                  <a:gd name="T8" fmla="*/ 142 w 439"/>
                  <a:gd name="T9" fmla="*/ 289 h 396"/>
                  <a:gd name="T10" fmla="*/ 104 w 439"/>
                  <a:gd name="T11" fmla="*/ 293 h 396"/>
                  <a:gd name="T12" fmla="*/ 85 w 439"/>
                  <a:gd name="T13" fmla="*/ 275 h 396"/>
                  <a:gd name="T14" fmla="*/ 73 w 439"/>
                  <a:gd name="T15" fmla="*/ 247 h 396"/>
                  <a:gd name="T16" fmla="*/ 67 w 439"/>
                  <a:gd name="T17" fmla="*/ 215 h 396"/>
                  <a:gd name="T18" fmla="*/ 68 w 439"/>
                  <a:gd name="T19" fmla="*/ 185 h 396"/>
                  <a:gd name="T20" fmla="*/ 99 w 439"/>
                  <a:gd name="T21" fmla="*/ 176 h 396"/>
                  <a:gd name="T22" fmla="*/ 139 w 439"/>
                  <a:gd name="T23" fmla="*/ 183 h 396"/>
                  <a:gd name="T24" fmla="*/ 167 w 439"/>
                  <a:gd name="T25" fmla="*/ 170 h 396"/>
                  <a:gd name="T26" fmla="*/ 179 w 439"/>
                  <a:gd name="T27" fmla="*/ 149 h 396"/>
                  <a:gd name="T28" fmla="*/ 181 w 439"/>
                  <a:gd name="T29" fmla="*/ 123 h 396"/>
                  <a:gd name="T30" fmla="*/ 180 w 439"/>
                  <a:gd name="T31" fmla="*/ 96 h 396"/>
                  <a:gd name="T32" fmla="*/ 170 w 439"/>
                  <a:gd name="T33" fmla="*/ 68 h 396"/>
                  <a:gd name="T34" fmla="*/ 146 w 439"/>
                  <a:gd name="T35" fmla="*/ 48 h 396"/>
                  <a:gd name="T36" fmla="*/ 115 w 439"/>
                  <a:gd name="T37" fmla="*/ 49 h 396"/>
                  <a:gd name="T38" fmla="*/ 86 w 439"/>
                  <a:gd name="T39" fmla="*/ 62 h 396"/>
                  <a:gd name="T40" fmla="*/ 56 w 439"/>
                  <a:gd name="T41" fmla="*/ 71 h 396"/>
                  <a:gd name="T42" fmla="*/ 26 w 439"/>
                  <a:gd name="T43" fmla="*/ 62 h 396"/>
                  <a:gd name="T44" fmla="*/ 11 w 439"/>
                  <a:gd name="T45" fmla="*/ 43 h 396"/>
                  <a:gd name="T46" fmla="*/ 1 w 439"/>
                  <a:gd name="T47" fmla="*/ 22 h 396"/>
                  <a:gd name="T48" fmla="*/ 388 w 439"/>
                  <a:gd name="T49" fmla="*/ 18 h 396"/>
                  <a:gd name="T50" fmla="*/ 367 w 439"/>
                  <a:gd name="T51" fmla="*/ 21 h 396"/>
                  <a:gd name="T52" fmla="*/ 346 w 439"/>
                  <a:gd name="T53" fmla="*/ 18 h 396"/>
                  <a:gd name="T54" fmla="*/ 324 w 439"/>
                  <a:gd name="T55" fmla="*/ 13 h 396"/>
                  <a:gd name="T56" fmla="*/ 299 w 439"/>
                  <a:gd name="T57" fmla="*/ 18 h 396"/>
                  <a:gd name="T58" fmla="*/ 278 w 439"/>
                  <a:gd name="T59" fmla="*/ 43 h 396"/>
                  <a:gd name="T60" fmla="*/ 277 w 439"/>
                  <a:gd name="T61" fmla="*/ 75 h 396"/>
                  <a:gd name="T62" fmla="*/ 281 w 439"/>
                  <a:gd name="T63" fmla="*/ 99 h 396"/>
                  <a:gd name="T64" fmla="*/ 287 w 439"/>
                  <a:gd name="T65" fmla="*/ 124 h 396"/>
                  <a:gd name="T66" fmla="*/ 300 w 439"/>
                  <a:gd name="T67" fmla="*/ 145 h 396"/>
                  <a:gd name="T68" fmla="*/ 325 w 439"/>
                  <a:gd name="T69" fmla="*/ 159 h 396"/>
                  <a:gd name="T70" fmla="*/ 349 w 439"/>
                  <a:gd name="T71" fmla="*/ 158 h 396"/>
                  <a:gd name="T72" fmla="*/ 371 w 439"/>
                  <a:gd name="T73" fmla="*/ 148 h 396"/>
                  <a:gd name="T74" fmla="*/ 394 w 439"/>
                  <a:gd name="T75" fmla="*/ 138 h 396"/>
                  <a:gd name="T76" fmla="*/ 418 w 439"/>
                  <a:gd name="T77" fmla="*/ 142 h 396"/>
                  <a:gd name="T78" fmla="*/ 428 w 439"/>
                  <a:gd name="T79" fmla="*/ 163 h 396"/>
                  <a:gd name="T80" fmla="*/ 434 w 439"/>
                  <a:gd name="T81" fmla="*/ 188 h 396"/>
                  <a:gd name="T82" fmla="*/ 436 w 439"/>
                  <a:gd name="T83" fmla="*/ 215 h 396"/>
                  <a:gd name="T84" fmla="*/ 428 w 439"/>
                  <a:gd name="T85" fmla="*/ 234 h 396"/>
                  <a:gd name="T86" fmla="*/ 389 w 439"/>
                  <a:gd name="T87" fmla="*/ 242 h 396"/>
                  <a:gd name="T88" fmla="*/ 355 w 439"/>
                  <a:gd name="T89" fmla="*/ 257 h 396"/>
                  <a:gd name="T90" fmla="*/ 339 w 439"/>
                  <a:gd name="T91" fmla="*/ 282 h 396"/>
                  <a:gd name="T92" fmla="*/ 345 w 439"/>
                  <a:gd name="T93" fmla="*/ 313 h 396"/>
                  <a:gd name="T94" fmla="*/ 364 w 439"/>
                  <a:gd name="T95" fmla="*/ 340 h 396"/>
                  <a:gd name="T96" fmla="*/ 361 w 439"/>
                  <a:gd name="T97" fmla="*/ 368 h 396"/>
                  <a:gd name="T98" fmla="*/ 339 w 439"/>
                  <a:gd name="T99" fmla="*/ 379 h 396"/>
                  <a:gd name="T100" fmla="*/ 315 w 439"/>
                  <a:gd name="T101" fmla="*/ 387 h 396"/>
                  <a:gd name="T102" fmla="*/ 290 w 439"/>
                  <a:gd name="T103" fmla="*/ 392 h 396"/>
                  <a:gd name="T104" fmla="*/ 264 w 439"/>
                  <a:gd name="T105" fmla="*/ 39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9" h="396">
                    <a:moveTo>
                      <a:pt x="264" y="395"/>
                    </a:moveTo>
                    <a:lnTo>
                      <a:pt x="257" y="388"/>
                    </a:lnTo>
                    <a:lnTo>
                      <a:pt x="251" y="381"/>
                    </a:lnTo>
                    <a:lnTo>
                      <a:pt x="246" y="372"/>
                    </a:lnTo>
                    <a:lnTo>
                      <a:pt x="244" y="362"/>
                    </a:lnTo>
                    <a:lnTo>
                      <a:pt x="240" y="351"/>
                    </a:lnTo>
                    <a:lnTo>
                      <a:pt x="238" y="341"/>
                    </a:lnTo>
                    <a:lnTo>
                      <a:pt x="237" y="330"/>
                    </a:lnTo>
                    <a:lnTo>
                      <a:pt x="234" y="320"/>
                    </a:lnTo>
                    <a:lnTo>
                      <a:pt x="231" y="310"/>
                    </a:lnTo>
                    <a:lnTo>
                      <a:pt x="227" y="301"/>
                    </a:lnTo>
                    <a:lnTo>
                      <a:pt x="222" y="293"/>
                    </a:lnTo>
                    <a:lnTo>
                      <a:pt x="215" y="287"/>
                    </a:lnTo>
                    <a:lnTo>
                      <a:pt x="207" y="282"/>
                    </a:lnTo>
                    <a:lnTo>
                      <a:pt x="197" y="279"/>
                    </a:lnTo>
                    <a:lnTo>
                      <a:pt x="185" y="278"/>
                    </a:lnTo>
                    <a:lnTo>
                      <a:pt x="169" y="280"/>
                    </a:lnTo>
                    <a:lnTo>
                      <a:pt x="160" y="283"/>
                    </a:lnTo>
                    <a:lnTo>
                      <a:pt x="151" y="286"/>
                    </a:lnTo>
                    <a:lnTo>
                      <a:pt x="142" y="289"/>
                    </a:lnTo>
                    <a:lnTo>
                      <a:pt x="132" y="291"/>
                    </a:lnTo>
                    <a:lnTo>
                      <a:pt x="123" y="292"/>
                    </a:lnTo>
                    <a:lnTo>
                      <a:pt x="114" y="293"/>
                    </a:lnTo>
                    <a:lnTo>
                      <a:pt x="104" y="293"/>
                    </a:lnTo>
                    <a:lnTo>
                      <a:pt x="94" y="293"/>
                    </a:lnTo>
                    <a:lnTo>
                      <a:pt x="91" y="288"/>
                    </a:lnTo>
                    <a:lnTo>
                      <a:pt x="88" y="282"/>
                    </a:lnTo>
                    <a:lnTo>
                      <a:pt x="85" y="275"/>
                    </a:lnTo>
                    <a:lnTo>
                      <a:pt x="82" y="269"/>
                    </a:lnTo>
                    <a:lnTo>
                      <a:pt x="79" y="261"/>
                    </a:lnTo>
                    <a:lnTo>
                      <a:pt x="76" y="254"/>
                    </a:lnTo>
                    <a:lnTo>
                      <a:pt x="73" y="247"/>
                    </a:lnTo>
                    <a:lnTo>
                      <a:pt x="72" y="238"/>
                    </a:lnTo>
                    <a:lnTo>
                      <a:pt x="70" y="231"/>
                    </a:lnTo>
                    <a:lnTo>
                      <a:pt x="68" y="224"/>
                    </a:lnTo>
                    <a:lnTo>
                      <a:pt x="67" y="215"/>
                    </a:lnTo>
                    <a:lnTo>
                      <a:pt x="66" y="208"/>
                    </a:lnTo>
                    <a:lnTo>
                      <a:pt x="66" y="201"/>
                    </a:lnTo>
                    <a:lnTo>
                      <a:pt x="67" y="192"/>
                    </a:lnTo>
                    <a:lnTo>
                      <a:pt x="68" y="185"/>
                    </a:lnTo>
                    <a:lnTo>
                      <a:pt x="70" y="179"/>
                    </a:lnTo>
                    <a:lnTo>
                      <a:pt x="79" y="175"/>
                    </a:lnTo>
                    <a:lnTo>
                      <a:pt x="89" y="174"/>
                    </a:lnTo>
                    <a:lnTo>
                      <a:pt x="99" y="176"/>
                    </a:lnTo>
                    <a:lnTo>
                      <a:pt x="108" y="179"/>
                    </a:lnTo>
                    <a:lnTo>
                      <a:pt x="119" y="181"/>
                    </a:lnTo>
                    <a:lnTo>
                      <a:pt x="128" y="183"/>
                    </a:lnTo>
                    <a:lnTo>
                      <a:pt x="139" y="183"/>
                    </a:lnTo>
                    <a:lnTo>
                      <a:pt x="149" y="182"/>
                    </a:lnTo>
                    <a:lnTo>
                      <a:pt x="157" y="179"/>
                    </a:lnTo>
                    <a:lnTo>
                      <a:pt x="162" y="174"/>
                    </a:lnTo>
                    <a:lnTo>
                      <a:pt x="167" y="170"/>
                    </a:lnTo>
                    <a:lnTo>
                      <a:pt x="171" y="166"/>
                    </a:lnTo>
                    <a:lnTo>
                      <a:pt x="174" y="160"/>
                    </a:lnTo>
                    <a:lnTo>
                      <a:pt x="177" y="155"/>
                    </a:lnTo>
                    <a:lnTo>
                      <a:pt x="179" y="149"/>
                    </a:lnTo>
                    <a:lnTo>
                      <a:pt x="179" y="142"/>
                    </a:lnTo>
                    <a:lnTo>
                      <a:pt x="180" y="136"/>
                    </a:lnTo>
                    <a:lnTo>
                      <a:pt x="181" y="129"/>
                    </a:lnTo>
                    <a:lnTo>
                      <a:pt x="181" y="123"/>
                    </a:lnTo>
                    <a:lnTo>
                      <a:pt x="181" y="115"/>
                    </a:lnTo>
                    <a:lnTo>
                      <a:pt x="181" y="109"/>
                    </a:lnTo>
                    <a:lnTo>
                      <a:pt x="181" y="102"/>
                    </a:lnTo>
                    <a:lnTo>
                      <a:pt x="180" y="96"/>
                    </a:lnTo>
                    <a:lnTo>
                      <a:pt x="180" y="89"/>
                    </a:lnTo>
                    <a:lnTo>
                      <a:pt x="178" y="81"/>
                    </a:lnTo>
                    <a:lnTo>
                      <a:pt x="174" y="74"/>
                    </a:lnTo>
                    <a:lnTo>
                      <a:pt x="170" y="68"/>
                    </a:lnTo>
                    <a:lnTo>
                      <a:pt x="165" y="62"/>
                    </a:lnTo>
                    <a:lnTo>
                      <a:pt x="159" y="57"/>
                    </a:lnTo>
                    <a:lnTo>
                      <a:pt x="153" y="52"/>
                    </a:lnTo>
                    <a:lnTo>
                      <a:pt x="146" y="48"/>
                    </a:lnTo>
                    <a:lnTo>
                      <a:pt x="138" y="44"/>
                    </a:lnTo>
                    <a:lnTo>
                      <a:pt x="130" y="44"/>
                    </a:lnTo>
                    <a:lnTo>
                      <a:pt x="122" y="46"/>
                    </a:lnTo>
                    <a:lnTo>
                      <a:pt x="115" y="49"/>
                    </a:lnTo>
                    <a:lnTo>
                      <a:pt x="108" y="51"/>
                    </a:lnTo>
                    <a:lnTo>
                      <a:pt x="100" y="55"/>
                    </a:lnTo>
                    <a:lnTo>
                      <a:pt x="92" y="59"/>
                    </a:lnTo>
                    <a:lnTo>
                      <a:pt x="86" y="62"/>
                    </a:lnTo>
                    <a:lnTo>
                      <a:pt x="79" y="65"/>
                    </a:lnTo>
                    <a:lnTo>
                      <a:pt x="71" y="68"/>
                    </a:lnTo>
                    <a:lnTo>
                      <a:pt x="63" y="70"/>
                    </a:lnTo>
                    <a:lnTo>
                      <a:pt x="56" y="71"/>
                    </a:lnTo>
                    <a:lnTo>
                      <a:pt x="48" y="71"/>
                    </a:lnTo>
                    <a:lnTo>
                      <a:pt x="40" y="69"/>
                    </a:lnTo>
                    <a:lnTo>
                      <a:pt x="33" y="67"/>
                    </a:lnTo>
                    <a:lnTo>
                      <a:pt x="26" y="62"/>
                    </a:lnTo>
                    <a:lnTo>
                      <a:pt x="19" y="55"/>
                    </a:lnTo>
                    <a:lnTo>
                      <a:pt x="16" y="51"/>
                    </a:lnTo>
                    <a:lnTo>
                      <a:pt x="13" y="48"/>
                    </a:lnTo>
                    <a:lnTo>
                      <a:pt x="11" y="43"/>
                    </a:lnTo>
                    <a:lnTo>
                      <a:pt x="7" y="38"/>
                    </a:lnTo>
                    <a:lnTo>
                      <a:pt x="6" y="33"/>
                    </a:lnTo>
                    <a:lnTo>
                      <a:pt x="3" y="27"/>
                    </a:lnTo>
                    <a:lnTo>
                      <a:pt x="1" y="22"/>
                    </a:lnTo>
                    <a:lnTo>
                      <a:pt x="0" y="16"/>
                    </a:lnTo>
                    <a:lnTo>
                      <a:pt x="405" y="0"/>
                    </a:lnTo>
                    <a:lnTo>
                      <a:pt x="393" y="14"/>
                    </a:lnTo>
                    <a:lnTo>
                      <a:pt x="388" y="18"/>
                    </a:lnTo>
                    <a:lnTo>
                      <a:pt x="383" y="20"/>
                    </a:lnTo>
                    <a:lnTo>
                      <a:pt x="378" y="21"/>
                    </a:lnTo>
                    <a:lnTo>
                      <a:pt x="372" y="21"/>
                    </a:lnTo>
                    <a:lnTo>
                      <a:pt x="367" y="21"/>
                    </a:lnTo>
                    <a:lnTo>
                      <a:pt x="362" y="21"/>
                    </a:lnTo>
                    <a:lnTo>
                      <a:pt x="357" y="20"/>
                    </a:lnTo>
                    <a:lnTo>
                      <a:pt x="351" y="18"/>
                    </a:lnTo>
                    <a:lnTo>
                      <a:pt x="346" y="18"/>
                    </a:lnTo>
                    <a:lnTo>
                      <a:pt x="340" y="16"/>
                    </a:lnTo>
                    <a:lnTo>
                      <a:pt x="335" y="15"/>
                    </a:lnTo>
                    <a:lnTo>
                      <a:pt x="330" y="14"/>
                    </a:lnTo>
                    <a:lnTo>
                      <a:pt x="324" y="13"/>
                    </a:lnTo>
                    <a:lnTo>
                      <a:pt x="318" y="13"/>
                    </a:lnTo>
                    <a:lnTo>
                      <a:pt x="312" y="13"/>
                    </a:lnTo>
                    <a:lnTo>
                      <a:pt x="306" y="14"/>
                    </a:lnTo>
                    <a:lnTo>
                      <a:pt x="299" y="18"/>
                    </a:lnTo>
                    <a:lnTo>
                      <a:pt x="293" y="22"/>
                    </a:lnTo>
                    <a:lnTo>
                      <a:pt x="287" y="28"/>
                    </a:lnTo>
                    <a:lnTo>
                      <a:pt x="282" y="36"/>
                    </a:lnTo>
                    <a:lnTo>
                      <a:pt x="278" y="43"/>
                    </a:lnTo>
                    <a:lnTo>
                      <a:pt x="276" y="51"/>
                    </a:lnTo>
                    <a:lnTo>
                      <a:pt x="274" y="60"/>
                    </a:lnTo>
                    <a:lnTo>
                      <a:pt x="275" y="70"/>
                    </a:lnTo>
                    <a:lnTo>
                      <a:pt x="277" y="75"/>
                    </a:lnTo>
                    <a:lnTo>
                      <a:pt x="278" y="81"/>
                    </a:lnTo>
                    <a:lnTo>
                      <a:pt x="278" y="87"/>
                    </a:lnTo>
                    <a:lnTo>
                      <a:pt x="279" y="93"/>
                    </a:lnTo>
                    <a:lnTo>
                      <a:pt x="281" y="99"/>
                    </a:lnTo>
                    <a:lnTo>
                      <a:pt x="282" y="105"/>
                    </a:lnTo>
                    <a:lnTo>
                      <a:pt x="284" y="111"/>
                    </a:lnTo>
                    <a:lnTo>
                      <a:pt x="285" y="118"/>
                    </a:lnTo>
                    <a:lnTo>
                      <a:pt x="287" y="124"/>
                    </a:lnTo>
                    <a:lnTo>
                      <a:pt x="290" y="129"/>
                    </a:lnTo>
                    <a:lnTo>
                      <a:pt x="292" y="135"/>
                    </a:lnTo>
                    <a:lnTo>
                      <a:pt x="296" y="140"/>
                    </a:lnTo>
                    <a:lnTo>
                      <a:pt x="300" y="145"/>
                    </a:lnTo>
                    <a:lnTo>
                      <a:pt x="305" y="149"/>
                    </a:lnTo>
                    <a:lnTo>
                      <a:pt x="311" y="152"/>
                    </a:lnTo>
                    <a:lnTo>
                      <a:pt x="318" y="156"/>
                    </a:lnTo>
                    <a:lnTo>
                      <a:pt x="325" y="159"/>
                    </a:lnTo>
                    <a:lnTo>
                      <a:pt x="331" y="160"/>
                    </a:lnTo>
                    <a:lnTo>
                      <a:pt x="337" y="160"/>
                    </a:lnTo>
                    <a:lnTo>
                      <a:pt x="343" y="160"/>
                    </a:lnTo>
                    <a:lnTo>
                      <a:pt x="349" y="158"/>
                    </a:lnTo>
                    <a:lnTo>
                      <a:pt x="354" y="156"/>
                    </a:lnTo>
                    <a:lnTo>
                      <a:pt x="359" y="154"/>
                    </a:lnTo>
                    <a:lnTo>
                      <a:pt x="365" y="151"/>
                    </a:lnTo>
                    <a:lnTo>
                      <a:pt x="371" y="148"/>
                    </a:lnTo>
                    <a:lnTo>
                      <a:pt x="377" y="145"/>
                    </a:lnTo>
                    <a:lnTo>
                      <a:pt x="382" y="142"/>
                    </a:lnTo>
                    <a:lnTo>
                      <a:pt x="388" y="140"/>
                    </a:lnTo>
                    <a:lnTo>
                      <a:pt x="394" y="138"/>
                    </a:lnTo>
                    <a:lnTo>
                      <a:pt x="399" y="137"/>
                    </a:lnTo>
                    <a:lnTo>
                      <a:pt x="406" y="137"/>
                    </a:lnTo>
                    <a:lnTo>
                      <a:pt x="412" y="137"/>
                    </a:lnTo>
                    <a:lnTo>
                      <a:pt x="418" y="142"/>
                    </a:lnTo>
                    <a:lnTo>
                      <a:pt x="421" y="146"/>
                    </a:lnTo>
                    <a:lnTo>
                      <a:pt x="424" y="151"/>
                    </a:lnTo>
                    <a:lnTo>
                      <a:pt x="426" y="157"/>
                    </a:lnTo>
                    <a:lnTo>
                      <a:pt x="428" y="163"/>
                    </a:lnTo>
                    <a:lnTo>
                      <a:pt x="431" y="169"/>
                    </a:lnTo>
                    <a:lnTo>
                      <a:pt x="431" y="175"/>
                    </a:lnTo>
                    <a:lnTo>
                      <a:pt x="432" y="182"/>
                    </a:lnTo>
                    <a:lnTo>
                      <a:pt x="434" y="188"/>
                    </a:lnTo>
                    <a:lnTo>
                      <a:pt x="434" y="195"/>
                    </a:lnTo>
                    <a:lnTo>
                      <a:pt x="435" y="202"/>
                    </a:lnTo>
                    <a:lnTo>
                      <a:pt x="435" y="208"/>
                    </a:lnTo>
                    <a:lnTo>
                      <a:pt x="436" y="215"/>
                    </a:lnTo>
                    <a:lnTo>
                      <a:pt x="437" y="221"/>
                    </a:lnTo>
                    <a:lnTo>
                      <a:pt x="437" y="228"/>
                    </a:lnTo>
                    <a:lnTo>
                      <a:pt x="438" y="234"/>
                    </a:lnTo>
                    <a:lnTo>
                      <a:pt x="428" y="234"/>
                    </a:lnTo>
                    <a:lnTo>
                      <a:pt x="418" y="235"/>
                    </a:lnTo>
                    <a:lnTo>
                      <a:pt x="409" y="237"/>
                    </a:lnTo>
                    <a:lnTo>
                      <a:pt x="398" y="239"/>
                    </a:lnTo>
                    <a:lnTo>
                      <a:pt x="389" y="242"/>
                    </a:lnTo>
                    <a:lnTo>
                      <a:pt x="378" y="245"/>
                    </a:lnTo>
                    <a:lnTo>
                      <a:pt x="369" y="248"/>
                    </a:lnTo>
                    <a:lnTo>
                      <a:pt x="358" y="253"/>
                    </a:lnTo>
                    <a:lnTo>
                      <a:pt x="355" y="257"/>
                    </a:lnTo>
                    <a:lnTo>
                      <a:pt x="351" y="261"/>
                    </a:lnTo>
                    <a:lnTo>
                      <a:pt x="346" y="267"/>
                    </a:lnTo>
                    <a:lnTo>
                      <a:pt x="343" y="275"/>
                    </a:lnTo>
                    <a:lnTo>
                      <a:pt x="339" y="282"/>
                    </a:lnTo>
                    <a:lnTo>
                      <a:pt x="338" y="290"/>
                    </a:lnTo>
                    <a:lnTo>
                      <a:pt x="339" y="298"/>
                    </a:lnTo>
                    <a:lnTo>
                      <a:pt x="342" y="305"/>
                    </a:lnTo>
                    <a:lnTo>
                      <a:pt x="345" y="313"/>
                    </a:lnTo>
                    <a:lnTo>
                      <a:pt x="350" y="320"/>
                    </a:lnTo>
                    <a:lnTo>
                      <a:pt x="355" y="326"/>
                    </a:lnTo>
                    <a:lnTo>
                      <a:pt x="360" y="334"/>
                    </a:lnTo>
                    <a:lnTo>
                      <a:pt x="364" y="340"/>
                    </a:lnTo>
                    <a:lnTo>
                      <a:pt x="366" y="348"/>
                    </a:lnTo>
                    <a:lnTo>
                      <a:pt x="367" y="356"/>
                    </a:lnTo>
                    <a:lnTo>
                      <a:pt x="365" y="365"/>
                    </a:lnTo>
                    <a:lnTo>
                      <a:pt x="361" y="368"/>
                    </a:lnTo>
                    <a:lnTo>
                      <a:pt x="356" y="372"/>
                    </a:lnTo>
                    <a:lnTo>
                      <a:pt x="351" y="374"/>
                    </a:lnTo>
                    <a:lnTo>
                      <a:pt x="345" y="376"/>
                    </a:lnTo>
                    <a:lnTo>
                      <a:pt x="339" y="379"/>
                    </a:lnTo>
                    <a:lnTo>
                      <a:pt x="333" y="381"/>
                    </a:lnTo>
                    <a:lnTo>
                      <a:pt x="328" y="384"/>
                    </a:lnTo>
                    <a:lnTo>
                      <a:pt x="322" y="385"/>
                    </a:lnTo>
                    <a:lnTo>
                      <a:pt x="315" y="387"/>
                    </a:lnTo>
                    <a:lnTo>
                      <a:pt x="309" y="388"/>
                    </a:lnTo>
                    <a:lnTo>
                      <a:pt x="303" y="390"/>
                    </a:lnTo>
                    <a:lnTo>
                      <a:pt x="296" y="391"/>
                    </a:lnTo>
                    <a:lnTo>
                      <a:pt x="290" y="392"/>
                    </a:lnTo>
                    <a:lnTo>
                      <a:pt x="284" y="393"/>
                    </a:lnTo>
                    <a:lnTo>
                      <a:pt x="277" y="394"/>
                    </a:lnTo>
                    <a:lnTo>
                      <a:pt x="271" y="395"/>
                    </a:lnTo>
                    <a:lnTo>
                      <a:pt x="264" y="395"/>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6" name="Freeform 13"/>
              <p:cNvSpPr>
                <a:spLocks/>
              </p:cNvSpPr>
              <p:nvPr/>
            </p:nvSpPr>
            <p:spPr bwMode="grayWhite">
              <a:xfrm>
                <a:off x="-4636" y="4966081"/>
                <a:ext cx="814388" cy="782638"/>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7" name="Freeform 14"/>
              <p:cNvSpPr>
                <a:spLocks/>
              </p:cNvSpPr>
              <p:nvPr/>
            </p:nvSpPr>
            <p:spPr bwMode="grayWhite">
              <a:xfrm>
                <a:off x="616077" y="5509006"/>
                <a:ext cx="812800" cy="808038"/>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8" name="Freeform 15"/>
              <p:cNvSpPr>
                <a:spLocks/>
              </p:cNvSpPr>
              <p:nvPr/>
            </p:nvSpPr>
            <p:spPr bwMode="grayWhite">
              <a:xfrm>
                <a:off x="1132014" y="6086856"/>
                <a:ext cx="814388" cy="782638"/>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9" name="Freeform 16"/>
              <p:cNvSpPr>
                <a:spLocks/>
              </p:cNvSpPr>
              <p:nvPr/>
            </p:nvSpPr>
            <p:spPr bwMode="grayWhite">
              <a:xfrm>
                <a:off x="8064" y="5947156"/>
                <a:ext cx="534988" cy="563563"/>
              </a:xfrm>
              <a:custGeom>
                <a:avLst/>
                <a:gdLst>
                  <a:gd name="T0" fmla="*/ 315 w 337"/>
                  <a:gd name="T1" fmla="*/ 160 h 355"/>
                  <a:gd name="T2" fmla="*/ 280 w 337"/>
                  <a:gd name="T3" fmla="*/ 168 h 355"/>
                  <a:gd name="T4" fmla="*/ 247 w 337"/>
                  <a:gd name="T5" fmla="*/ 179 h 355"/>
                  <a:gd name="T6" fmla="*/ 232 w 337"/>
                  <a:gd name="T7" fmla="*/ 209 h 355"/>
                  <a:gd name="T8" fmla="*/ 240 w 337"/>
                  <a:gd name="T9" fmla="*/ 243 h 355"/>
                  <a:gd name="T10" fmla="*/ 243 w 337"/>
                  <a:gd name="T11" fmla="*/ 275 h 355"/>
                  <a:gd name="T12" fmla="*/ 227 w 337"/>
                  <a:gd name="T13" fmla="*/ 291 h 355"/>
                  <a:gd name="T14" fmla="*/ 202 w 337"/>
                  <a:gd name="T15" fmla="*/ 300 h 355"/>
                  <a:gd name="T16" fmla="*/ 175 w 337"/>
                  <a:gd name="T17" fmla="*/ 303 h 355"/>
                  <a:gd name="T18" fmla="*/ 149 w 337"/>
                  <a:gd name="T19" fmla="*/ 303 h 355"/>
                  <a:gd name="T20" fmla="*/ 142 w 337"/>
                  <a:gd name="T21" fmla="*/ 276 h 355"/>
                  <a:gd name="T22" fmla="*/ 149 w 337"/>
                  <a:gd name="T23" fmla="*/ 243 h 355"/>
                  <a:gd name="T24" fmla="*/ 139 w 337"/>
                  <a:gd name="T25" fmla="*/ 220 h 355"/>
                  <a:gd name="T26" fmla="*/ 121 w 337"/>
                  <a:gd name="T27" fmla="*/ 210 h 355"/>
                  <a:gd name="T28" fmla="*/ 99 w 337"/>
                  <a:gd name="T29" fmla="*/ 206 h 355"/>
                  <a:gd name="T30" fmla="*/ 75 w 337"/>
                  <a:gd name="T31" fmla="*/ 207 h 355"/>
                  <a:gd name="T32" fmla="*/ 51 w 337"/>
                  <a:gd name="T33" fmla="*/ 216 h 355"/>
                  <a:gd name="T34" fmla="*/ 34 w 337"/>
                  <a:gd name="T35" fmla="*/ 234 h 355"/>
                  <a:gd name="T36" fmla="*/ 32 w 337"/>
                  <a:gd name="T37" fmla="*/ 260 h 355"/>
                  <a:gd name="T38" fmla="*/ 43 w 337"/>
                  <a:gd name="T39" fmla="*/ 284 h 355"/>
                  <a:gd name="T40" fmla="*/ 50 w 337"/>
                  <a:gd name="T41" fmla="*/ 309 h 355"/>
                  <a:gd name="T42" fmla="*/ 41 w 337"/>
                  <a:gd name="T43" fmla="*/ 333 h 355"/>
                  <a:gd name="T44" fmla="*/ 25 w 337"/>
                  <a:gd name="T45" fmla="*/ 345 h 355"/>
                  <a:gd name="T46" fmla="*/ 7 w 337"/>
                  <a:gd name="T47" fmla="*/ 353 h 355"/>
                  <a:gd name="T48" fmla="*/ 14 w 337"/>
                  <a:gd name="T49" fmla="*/ 34 h 355"/>
                  <a:gd name="T50" fmla="*/ 16 w 337"/>
                  <a:gd name="T51" fmla="*/ 51 h 355"/>
                  <a:gd name="T52" fmla="*/ 13 w 337"/>
                  <a:gd name="T53" fmla="*/ 68 h 355"/>
                  <a:gd name="T54" fmla="*/ 9 w 337"/>
                  <a:gd name="T55" fmla="*/ 87 h 355"/>
                  <a:gd name="T56" fmla="*/ 12 w 337"/>
                  <a:gd name="T57" fmla="*/ 107 h 355"/>
                  <a:gd name="T58" fmla="*/ 33 w 337"/>
                  <a:gd name="T59" fmla="*/ 126 h 355"/>
                  <a:gd name="T60" fmla="*/ 61 w 337"/>
                  <a:gd name="T61" fmla="*/ 127 h 355"/>
                  <a:gd name="T62" fmla="*/ 81 w 337"/>
                  <a:gd name="T63" fmla="*/ 124 h 355"/>
                  <a:gd name="T64" fmla="*/ 103 w 337"/>
                  <a:gd name="T65" fmla="*/ 121 h 355"/>
                  <a:gd name="T66" fmla="*/ 122 w 337"/>
                  <a:gd name="T67" fmla="*/ 110 h 355"/>
                  <a:gd name="T68" fmla="*/ 135 w 337"/>
                  <a:gd name="T69" fmla="*/ 91 h 355"/>
                  <a:gd name="T70" fmla="*/ 134 w 337"/>
                  <a:gd name="T71" fmla="*/ 71 h 355"/>
                  <a:gd name="T72" fmla="*/ 126 w 337"/>
                  <a:gd name="T73" fmla="*/ 52 h 355"/>
                  <a:gd name="T74" fmla="*/ 118 w 337"/>
                  <a:gd name="T75" fmla="*/ 33 h 355"/>
                  <a:gd name="T76" fmla="*/ 122 w 337"/>
                  <a:gd name="T77" fmla="*/ 13 h 355"/>
                  <a:gd name="T78" fmla="*/ 140 w 337"/>
                  <a:gd name="T79" fmla="*/ 6 h 355"/>
                  <a:gd name="T80" fmla="*/ 163 w 337"/>
                  <a:gd name="T81" fmla="*/ 1 h 355"/>
                  <a:gd name="T82" fmla="*/ 186 w 337"/>
                  <a:gd name="T83" fmla="*/ 1 h 355"/>
                  <a:gd name="T84" fmla="*/ 202 w 337"/>
                  <a:gd name="T85" fmla="*/ 8 h 355"/>
                  <a:gd name="T86" fmla="*/ 207 w 337"/>
                  <a:gd name="T87" fmla="*/ 41 h 355"/>
                  <a:gd name="T88" fmla="*/ 219 w 337"/>
                  <a:gd name="T89" fmla="*/ 68 h 355"/>
                  <a:gd name="T90" fmla="*/ 241 w 337"/>
                  <a:gd name="T91" fmla="*/ 82 h 355"/>
                  <a:gd name="T92" fmla="*/ 267 w 337"/>
                  <a:gd name="T93" fmla="*/ 78 h 355"/>
                  <a:gd name="T94" fmla="*/ 292 w 337"/>
                  <a:gd name="T95" fmla="*/ 64 h 355"/>
                  <a:gd name="T96" fmla="*/ 316 w 337"/>
                  <a:gd name="T97" fmla="*/ 67 h 355"/>
                  <a:gd name="T98" fmla="*/ 323 w 337"/>
                  <a:gd name="T99" fmla="*/ 85 h 355"/>
                  <a:gd name="T100" fmla="*/ 329 w 337"/>
                  <a:gd name="T101" fmla="*/ 105 h 355"/>
                  <a:gd name="T102" fmla="*/ 334 w 337"/>
                  <a:gd name="T103" fmla="*/ 126 h 355"/>
                  <a:gd name="T104" fmla="*/ 335 w 337"/>
                  <a:gd name="T105" fmla="*/ 14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7" h="355">
                    <a:moveTo>
                      <a:pt x="335" y="147"/>
                    </a:moveTo>
                    <a:lnTo>
                      <a:pt x="329" y="153"/>
                    </a:lnTo>
                    <a:lnTo>
                      <a:pt x="323" y="158"/>
                    </a:lnTo>
                    <a:lnTo>
                      <a:pt x="315" y="160"/>
                    </a:lnTo>
                    <a:lnTo>
                      <a:pt x="306" y="163"/>
                    </a:lnTo>
                    <a:lnTo>
                      <a:pt x="297" y="165"/>
                    </a:lnTo>
                    <a:lnTo>
                      <a:pt x="288" y="167"/>
                    </a:lnTo>
                    <a:lnTo>
                      <a:pt x="280" y="168"/>
                    </a:lnTo>
                    <a:lnTo>
                      <a:pt x="270" y="170"/>
                    </a:lnTo>
                    <a:lnTo>
                      <a:pt x="261" y="172"/>
                    </a:lnTo>
                    <a:lnTo>
                      <a:pt x="254" y="175"/>
                    </a:lnTo>
                    <a:lnTo>
                      <a:pt x="247" y="179"/>
                    </a:lnTo>
                    <a:lnTo>
                      <a:pt x="242" y="183"/>
                    </a:lnTo>
                    <a:lnTo>
                      <a:pt x="237" y="191"/>
                    </a:lnTo>
                    <a:lnTo>
                      <a:pt x="233" y="199"/>
                    </a:lnTo>
                    <a:lnTo>
                      <a:pt x="232" y="209"/>
                    </a:lnTo>
                    <a:lnTo>
                      <a:pt x="233" y="222"/>
                    </a:lnTo>
                    <a:lnTo>
                      <a:pt x="236" y="229"/>
                    </a:lnTo>
                    <a:lnTo>
                      <a:pt x="239" y="237"/>
                    </a:lnTo>
                    <a:lnTo>
                      <a:pt x="240" y="243"/>
                    </a:lnTo>
                    <a:lnTo>
                      <a:pt x="242" y="252"/>
                    </a:lnTo>
                    <a:lnTo>
                      <a:pt x="242" y="259"/>
                    </a:lnTo>
                    <a:lnTo>
                      <a:pt x="243" y="266"/>
                    </a:lnTo>
                    <a:lnTo>
                      <a:pt x="243" y="275"/>
                    </a:lnTo>
                    <a:lnTo>
                      <a:pt x="243" y="283"/>
                    </a:lnTo>
                    <a:lnTo>
                      <a:pt x="237" y="286"/>
                    </a:lnTo>
                    <a:lnTo>
                      <a:pt x="232" y="289"/>
                    </a:lnTo>
                    <a:lnTo>
                      <a:pt x="227" y="291"/>
                    </a:lnTo>
                    <a:lnTo>
                      <a:pt x="221" y="293"/>
                    </a:lnTo>
                    <a:lnTo>
                      <a:pt x="216" y="294"/>
                    </a:lnTo>
                    <a:lnTo>
                      <a:pt x="209" y="297"/>
                    </a:lnTo>
                    <a:lnTo>
                      <a:pt x="202" y="300"/>
                    </a:lnTo>
                    <a:lnTo>
                      <a:pt x="195" y="300"/>
                    </a:lnTo>
                    <a:lnTo>
                      <a:pt x="189" y="302"/>
                    </a:lnTo>
                    <a:lnTo>
                      <a:pt x="182" y="303"/>
                    </a:lnTo>
                    <a:lnTo>
                      <a:pt x="175" y="303"/>
                    </a:lnTo>
                    <a:lnTo>
                      <a:pt x="169" y="303"/>
                    </a:lnTo>
                    <a:lnTo>
                      <a:pt x="162" y="303"/>
                    </a:lnTo>
                    <a:lnTo>
                      <a:pt x="155" y="303"/>
                    </a:lnTo>
                    <a:lnTo>
                      <a:pt x="149" y="303"/>
                    </a:lnTo>
                    <a:lnTo>
                      <a:pt x="143" y="299"/>
                    </a:lnTo>
                    <a:lnTo>
                      <a:pt x="140" y="293"/>
                    </a:lnTo>
                    <a:lnTo>
                      <a:pt x="140" y="285"/>
                    </a:lnTo>
                    <a:lnTo>
                      <a:pt x="142" y="276"/>
                    </a:lnTo>
                    <a:lnTo>
                      <a:pt x="144" y="268"/>
                    </a:lnTo>
                    <a:lnTo>
                      <a:pt x="147" y="260"/>
                    </a:lnTo>
                    <a:lnTo>
                      <a:pt x="149" y="252"/>
                    </a:lnTo>
                    <a:lnTo>
                      <a:pt x="149" y="243"/>
                    </a:lnTo>
                    <a:lnTo>
                      <a:pt x="149" y="235"/>
                    </a:lnTo>
                    <a:lnTo>
                      <a:pt x="146" y="229"/>
                    </a:lnTo>
                    <a:lnTo>
                      <a:pt x="143" y="224"/>
                    </a:lnTo>
                    <a:lnTo>
                      <a:pt x="139" y="220"/>
                    </a:lnTo>
                    <a:lnTo>
                      <a:pt x="136" y="217"/>
                    </a:lnTo>
                    <a:lnTo>
                      <a:pt x="130" y="214"/>
                    </a:lnTo>
                    <a:lnTo>
                      <a:pt x="126" y="211"/>
                    </a:lnTo>
                    <a:lnTo>
                      <a:pt x="121" y="210"/>
                    </a:lnTo>
                    <a:lnTo>
                      <a:pt x="116" y="209"/>
                    </a:lnTo>
                    <a:lnTo>
                      <a:pt x="110" y="208"/>
                    </a:lnTo>
                    <a:lnTo>
                      <a:pt x="105" y="208"/>
                    </a:lnTo>
                    <a:lnTo>
                      <a:pt x="99" y="206"/>
                    </a:lnTo>
                    <a:lnTo>
                      <a:pt x="93" y="206"/>
                    </a:lnTo>
                    <a:lnTo>
                      <a:pt x="87" y="207"/>
                    </a:lnTo>
                    <a:lnTo>
                      <a:pt x="81" y="206"/>
                    </a:lnTo>
                    <a:lnTo>
                      <a:pt x="75" y="207"/>
                    </a:lnTo>
                    <a:lnTo>
                      <a:pt x="70" y="207"/>
                    </a:lnTo>
                    <a:lnTo>
                      <a:pt x="62" y="209"/>
                    </a:lnTo>
                    <a:lnTo>
                      <a:pt x="56" y="212"/>
                    </a:lnTo>
                    <a:lnTo>
                      <a:pt x="51" y="216"/>
                    </a:lnTo>
                    <a:lnTo>
                      <a:pt x="46" y="219"/>
                    </a:lnTo>
                    <a:lnTo>
                      <a:pt x="41" y="224"/>
                    </a:lnTo>
                    <a:lnTo>
                      <a:pt x="37" y="229"/>
                    </a:lnTo>
                    <a:lnTo>
                      <a:pt x="34" y="234"/>
                    </a:lnTo>
                    <a:lnTo>
                      <a:pt x="29" y="241"/>
                    </a:lnTo>
                    <a:lnTo>
                      <a:pt x="30" y="248"/>
                    </a:lnTo>
                    <a:lnTo>
                      <a:pt x="31" y="253"/>
                    </a:lnTo>
                    <a:lnTo>
                      <a:pt x="32" y="260"/>
                    </a:lnTo>
                    <a:lnTo>
                      <a:pt x="35" y="266"/>
                    </a:lnTo>
                    <a:lnTo>
                      <a:pt x="37" y="272"/>
                    </a:lnTo>
                    <a:lnTo>
                      <a:pt x="42" y="279"/>
                    </a:lnTo>
                    <a:lnTo>
                      <a:pt x="43" y="284"/>
                    </a:lnTo>
                    <a:lnTo>
                      <a:pt x="45" y="289"/>
                    </a:lnTo>
                    <a:lnTo>
                      <a:pt x="49" y="296"/>
                    </a:lnTo>
                    <a:lnTo>
                      <a:pt x="50" y="303"/>
                    </a:lnTo>
                    <a:lnTo>
                      <a:pt x="50" y="309"/>
                    </a:lnTo>
                    <a:lnTo>
                      <a:pt x="50" y="316"/>
                    </a:lnTo>
                    <a:lnTo>
                      <a:pt x="49" y="321"/>
                    </a:lnTo>
                    <a:lnTo>
                      <a:pt x="47" y="326"/>
                    </a:lnTo>
                    <a:lnTo>
                      <a:pt x="41" y="333"/>
                    </a:lnTo>
                    <a:lnTo>
                      <a:pt x="35" y="339"/>
                    </a:lnTo>
                    <a:lnTo>
                      <a:pt x="32" y="341"/>
                    </a:lnTo>
                    <a:lnTo>
                      <a:pt x="30" y="343"/>
                    </a:lnTo>
                    <a:lnTo>
                      <a:pt x="25" y="345"/>
                    </a:lnTo>
                    <a:lnTo>
                      <a:pt x="21" y="348"/>
                    </a:lnTo>
                    <a:lnTo>
                      <a:pt x="17" y="349"/>
                    </a:lnTo>
                    <a:lnTo>
                      <a:pt x="12" y="350"/>
                    </a:lnTo>
                    <a:lnTo>
                      <a:pt x="7" y="353"/>
                    </a:lnTo>
                    <a:lnTo>
                      <a:pt x="0" y="354"/>
                    </a:lnTo>
                    <a:lnTo>
                      <a:pt x="0" y="19"/>
                    </a:lnTo>
                    <a:lnTo>
                      <a:pt x="12" y="31"/>
                    </a:lnTo>
                    <a:lnTo>
                      <a:pt x="14" y="34"/>
                    </a:lnTo>
                    <a:lnTo>
                      <a:pt x="16" y="39"/>
                    </a:lnTo>
                    <a:lnTo>
                      <a:pt x="18" y="43"/>
                    </a:lnTo>
                    <a:lnTo>
                      <a:pt x="17" y="47"/>
                    </a:lnTo>
                    <a:lnTo>
                      <a:pt x="16" y="51"/>
                    </a:lnTo>
                    <a:lnTo>
                      <a:pt x="16" y="56"/>
                    </a:lnTo>
                    <a:lnTo>
                      <a:pt x="16" y="60"/>
                    </a:lnTo>
                    <a:lnTo>
                      <a:pt x="14" y="64"/>
                    </a:lnTo>
                    <a:lnTo>
                      <a:pt x="13" y="68"/>
                    </a:lnTo>
                    <a:lnTo>
                      <a:pt x="12" y="73"/>
                    </a:lnTo>
                    <a:lnTo>
                      <a:pt x="11" y="78"/>
                    </a:lnTo>
                    <a:lnTo>
                      <a:pt x="10" y="82"/>
                    </a:lnTo>
                    <a:lnTo>
                      <a:pt x="9" y="87"/>
                    </a:lnTo>
                    <a:lnTo>
                      <a:pt x="9" y="92"/>
                    </a:lnTo>
                    <a:lnTo>
                      <a:pt x="8" y="97"/>
                    </a:lnTo>
                    <a:lnTo>
                      <a:pt x="9" y="102"/>
                    </a:lnTo>
                    <a:lnTo>
                      <a:pt x="12" y="107"/>
                    </a:lnTo>
                    <a:lnTo>
                      <a:pt x="16" y="112"/>
                    </a:lnTo>
                    <a:lnTo>
                      <a:pt x="19" y="118"/>
                    </a:lnTo>
                    <a:lnTo>
                      <a:pt x="27" y="122"/>
                    </a:lnTo>
                    <a:lnTo>
                      <a:pt x="33" y="126"/>
                    </a:lnTo>
                    <a:lnTo>
                      <a:pt x="40" y="128"/>
                    </a:lnTo>
                    <a:lnTo>
                      <a:pt x="48" y="128"/>
                    </a:lnTo>
                    <a:lnTo>
                      <a:pt x="56" y="129"/>
                    </a:lnTo>
                    <a:lnTo>
                      <a:pt x="61" y="127"/>
                    </a:lnTo>
                    <a:lnTo>
                      <a:pt x="65" y="127"/>
                    </a:lnTo>
                    <a:lnTo>
                      <a:pt x="70" y="126"/>
                    </a:lnTo>
                    <a:lnTo>
                      <a:pt x="76" y="126"/>
                    </a:lnTo>
                    <a:lnTo>
                      <a:pt x="81" y="124"/>
                    </a:lnTo>
                    <a:lnTo>
                      <a:pt x="87" y="124"/>
                    </a:lnTo>
                    <a:lnTo>
                      <a:pt x="92" y="123"/>
                    </a:lnTo>
                    <a:lnTo>
                      <a:pt x="98" y="121"/>
                    </a:lnTo>
                    <a:lnTo>
                      <a:pt x="103" y="121"/>
                    </a:lnTo>
                    <a:lnTo>
                      <a:pt x="107" y="119"/>
                    </a:lnTo>
                    <a:lnTo>
                      <a:pt x="112" y="116"/>
                    </a:lnTo>
                    <a:lnTo>
                      <a:pt x="117" y="114"/>
                    </a:lnTo>
                    <a:lnTo>
                      <a:pt x="122" y="110"/>
                    </a:lnTo>
                    <a:lnTo>
                      <a:pt x="125" y="106"/>
                    </a:lnTo>
                    <a:lnTo>
                      <a:pt x="128" y="101"/>
                    </a:lnTo>
                    <a:lnTo>
                      <a:pt x="131" y="96"/>
                    </a:lnTo>
                    <a:lnTo>
                      <a:pt x="135" y="91"/>
                    </a:lnTo>
                    <a:lnTo>
                      <a:pt x="136" y="85"/>
                    </a:lnTo>
                    <a:lnTo>
                      <a:pt x="136" y="81"/>
                    </a:lnTo>
                    <a:lnTo>
                      <a:pt x="136" y="76"/>
                    </a:lnTo>
                    <a:lnTo>
                      <a:pt x="134" y="71"/>
                    </a:lnTo>
                    <a:lnTo>
                      <a:pt x="133" y="67"/>
                    </a:lnTo>
                    <a:lnTo>
                      <a:pt x="131" y="62"/>
                    </a:lnTo>
                    <a:lnTo>
                      <a:pt x="128" y="56"/>
                    </a:lnTo>
                    <a:lnTo>
                      <a:pt x="126" y="52"/>
                    </a:lnTo>
                    <a:lnTo>
                      <a:pt x="124" y="47"/>
                    </a:lnTo>
                    <a:lnTo>
                      <a:pt x="122" y="43"/>
                    </a:lnTo>
                    <a:lnTo>
                      <a:pt x="119" y="38"/>
                    </a:lnTo>
                    <a:lnTo>
                      <a:pt x="118" y="33"/>
                    </a:lnTo>
                    <a:lnTo>
                      <a:pt x="118" y="28"/>
                    </a:lnTo>
                    <a:lnTo>
                      <a:pt x="118" y="22"/>
                    </a:lnTo>
                    <a:lnTo>
                      <a:pt x="118" y="18"/>
                    </a:lnTo>
                    <a:lnTo>
                      <a:pt x="122" y="13"/>
                    </a:lnTo>
                    <a:lnTo>
                      <a:pt x="127" y="11"/>
                    </a:lnTo>
                    <a:lnTo>
                      <a:pt x="130" y="9"/>
                    </a:lnTo>
                    <a:lnTo>
                      <a:pt x="136" y="8"/>
                    </a:lnTo>
                    <a:lnTo>
                      <a:pt x="140" y="6"/>
                    </a:lnTo>
                    <a:lnTo>
                      <a:pt x="145" y="4"/>
                    </a:lnTo>
                    <a:lnTo>
                      <a:pt x="151" y="3"/>
                    </a:lnTo>
                    <a:lnTo>
                      <a:pt x="156" y="4"/>
                    </a:lnTo>
                    <a:lnTo>
                      <a:pt x="163" y="1"/>
                    </a:lnTo>
                    <a:lnTo>
                      <a:pt x="169" y="2"/>
                    </a:lnTo>
                    <a:lnTo>
                      <a:pt x="174" y="1"/>
                    </a:lnTo>
                    <a:lnTo>
                      <a:pt x="180" y="2"/>
                    </a:lnTo>
                    <a:lnTo>
                      <a:pt x="186" y="1"/>
                    </a:lnTo>
                    <a:lnTo>
                      <a:pt x="192" y="0"/>
                    </a:lnTo>
                    <a:lnTo>
                      <a:pt x="198" y="0"/>
                    </a:lnTo>
                    <a:lnTo>
                      <a:pt x="203" y="0"/>
                    </a:lnTo>
                    <a:lnTo>
                      <a:pt x="202" y="8"/>
                    </a:lnTo>
                    <a:lnTo>
                      <a:pt x="203" y="15"/>
                    </a:lnTo>
                    <a:lnTo>
                      <a:pt x="204" y="24"/>
                    </a:lnTo>
                    <a:lnTo>
                      <a:pt x="205" y="33"/>
                    </a:lnTo>
                    <a:lnTo>
                      <a:pt x="207" y="41"/>
                    </a:lnTo>
                    <a:lnTo>
                      <a:pt x="211" y="49"/>
                    </a:lnTo>
                    <a:lnTo>
                      <a:pt x="212" y="57"/>
                    </a:lnTo>
                    <a:lnTo>
                      <a:pt x="217" y="65"/>
                    </a:lnTo>
                    <a:lnTo>
                      <a:pt x="219" y="68"/>
                    </a:lnTo>
                    <a:lnTo>
                      <a:pt x="224" y="72"/>
                    </a:lnTo>
                    <a:lnTo>
                      <a:pt x="228" y="76"/>
                    </a:lnTo>
                    <a:lnTo>
                      <a:pt x="234" y="79"/>
                    </a:lnTo>
                    <a:lnTo>
                      <a:pt x="241" y="82"/>
                    </a:lnTo>
                    <a:lnTo>
                      <a:pt x="248" y="82"/>
                    </a:lnTo>
                    <a:lnTo>
                      <a:pt x="254" y="83"/>
                    </a:lnTo>
                    <a:lnTo>
                      <a:pt x="261" y="80"/>
                    </a:lnTo>
                    <a:lnTo>
                      <a:pt x="267" y="78"/>
                    </a:lnTo>
                    <a:lnTo>
                      <a:pt x="273" y="74"/>
                    </a:lnTo>
                    <a:lnTo>
                      <a:pt x="280" y="71"/>
                    </a:lnTo>
                    <a:lnTo>
                      <a:pt x="286" y="67"/>
                    </a:lnTo>
                    <a:lnTo>
                      <a:pt x="292" y="64"/>
                    </a:lnTo>
                    <a:lnTo>
                      <a:pt x="298" y="61"/>
                    </a:lnTo>
                    <a:lnTo>
                      <a:pt x="305" y="62"/>
                    </a:lnTo>
                    <a:lnTo>
                      <a:pt x="313" y="63"/>
                    </a:lnTo>
                    <a:lnTo>
                      <a:pt x="316" y="67"/>
                    </a:lnTo>
                    <a:lnTo>
                      <a:pt x="318" y="71"/>
                    </a:lnTo>
                    <a:lnTo>
                      <a:pt x="320" y="74"/>
                    </a:lnTo>
                    <a:lnTo>
                      <a:pt x="322" y="80"/>
                    </a:lnTo>
                    <a:lnTo>
                      <a:pt x="323" y="85"/>
                    </a:lnTo>
                    <a:lnTo>
                      <a:pt x="326" y="90"/>
                    </a:lnTo>
                    <a:lnTo>
                      <a:pt x="329" y="94"/>
                    </a:lnTo>
                    <a:lnTo>
                      <a:pt x="328" y="100"/>
                    </a:lnTo>
                    <a:lnTo>
                      <a:pt x="329" y="105"/>
                    </a:lnTo>
                    <a:lnTo>
                      <a:pt x="331" y="110"/>
                    </a:lnTo>
                    <a:lnTo>
                      <a:pt x="332" y="115"/>
                    </a:lnTo>
                    <a:lnTo>
                      <a:pt x="333" y="121"/>
                    </a:lnTo>
                    <a:lnTo>
                      <a:pt x="334" y="126"/>
                    </a:lnTo>
                    <a:lnTo>
                      <a:pt x="334" y="131"/>
                    </a:lnTo>
                    <a:lnTo>
                      <a:pt x="335" y="137"/>
                    </a:lnTo>
                    <a:lnTo>
                      <a:pt x="336" y="142"/>
                    </a:lnTo>
                    <a:lnTo>
                      <a:pt x="335" y="147"/>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0" name="Freeform 17"/>
              <p:cNvSpPr>
                <a:spLocks/>
              </p:cNvSpPr>
              <p:nvPr/>
            </p:nvSpPr>
            <p:spPr bwMode="grayWhite">
              <a:xfrm>
                <a:off x="274764" y="6323394"/>
                <a:ext cx="676275" cy="541338"/>
              </a:xfrm>
              <a:custGeom>
                <a:avLst/>
                <a:gdLst>
                  <a:gd name="T0" fmla="*/ 131 w 426"/>
                  <a:gd name="T1" fmla="*/ 340 h 341"/>
                  <a:gd name="T2" fmla="*/ 132 w 426"/>
                  <a:gd name="T3" fmla="*/ 311 h 341"/>
                  <a:gd name="T4" fmla="*/ 128 w 426"/>
                  <a:gd name="T5" fmla="*/ 290 h 341"/>
                  <a:gd name="T6" fmla="*/ 100 w 426"/>
                  <a:gd name="T7" fmla="*/ 265 h 341"/>
                  <a:gd name="T8" fmla="*/ 37 w 426"/>
                  <a:gd name="T9" fmla="*/ 249 h 341"/>
                  <a:gd name="T10" fmla="*/ 2 w 426"/>
                  <a:gd name="T11" fmla="*/ 210 h 341"/>
                  <a:gd name="T12" fmla="*/ 0 w 426"/>
                  <a:gd name="T13" fmla="*/ 174 h 341"/>
                  <a:gd name="T14" fmla="*/ 10 w 426"/>
                  <a:gd name="T15" fmla="*/ 150 h 341"/>
                  <a:gd name="T16" fmla="*/ 32 w 426"/>
                  <a:gd name="T17" fmla="*/ 135 h 341"/>
                  <a:gd name="T18" fmla="*/ 48 w 426"/>
                  <a:gd name="T19" fmla="*/ 136 h 341"/>
                  <a:gd name="T20" fmla="*/ 82 w 426"/>
                  <a:gd name="T21" fmla="*/ 142 h 341"/>
                  <a:gd name="T22" fmla="*/ 98 w 426"/>
                  <a:gd name="T23" fmla="*/ 145 h 341"/>
                  <a:gd name="T24" fmla="*/ 123 w 426"/>
                  <a:gd name="T25" fmla="*/ 146 h 341"/>
                  <a:gd name="T26" fmla="*/ 154 w 426"/>
                  <a:gd name="T27" fmla="*/ 136 h 341"/>
                  <a:gd name="T28" fmla="*/ 172 w 426"/>
                  <a:gd name="T29" fmla="*/ 117 h 341"/>
                  <a:gd name="T30" fmla="*/ 181 w 426"/>
                  <a:gd name="T31" fmla="*/ 103 h 341"/>
                  <a:gd name="T32" fmla="*/ 185 w 426"/>
                  <a:gd name="T33" fmla="*/ 91 h 341"/>
                  <a:gd name="T34" fmla="*/ 181 w 426"/>
                  <a:gd name="T35" fmla="*/ 75 h 341"/>
                  <a:gd name="T36" fmla="*/ 178 w 426"/>
                  <a:gd name="T37" fmla="*/ 57 h 341"/>
                  <a:gd name="T38" fmla="*/ 175 w 426"/>
                  <a:gd name="T39" fmla="*/ 41 h 341"/>
                  <a:gd name="T40" fmla="*/ 177 w 426"/>
                  <a:gd name="T41" fmla="*/ 23 h 341"/>
                  <a:gd name="T42" fmla="*/ 185 w 426"/>
                  <a:gd name="T43" fmla="*/ 4 h 341"/>
                  <a:gd name="T44" fmla="*/ 201 w 426"/>
                  <a:gd name="T45" fmla="*/ 0 h 341"/>
                  <a:gd name="T46" fmla="*/ 220 w 426"/>
                  <a:gd name="T47" fmla="*/ 0 h 341"/>
                  <a:gd name="T48" fmla="*/ 240 w 426"/>
                  <a:gd name="T49" fmla="*/ 4 h 341"/>
                  <a:gd name="T50" fmla="*/ 246 w 426"/>
                  <a:gd name="T51" fmla="*/ 7 h 341"/>
                  <a:gd name="T52" fmla="*/ 265 w 426"/>
                  <a:gd name="T53" fmla="*/ 16 h 341"/>
                  <a:gd name="T54" fmla="*/ 275 w 426"/>
                  <a:gd name="T55" fmla="*/ 25 h 341"/>
                  <a:gd name="T56" fmla="*/ 284 w 426"/>
                  <a:gd name="T57" fmla="*/ 37 h 341"/>
                  <a:gd name="T58" fmla="*/ 287 w 426"/>
                  <a:gd name="T59" fmla="*/ 58 h 341"/>
                  <a:gd name="T60" fmla="*/ 280 w 426"/>
                  <a:gd name="T61" fmla="*/ 80 h 341"/>
                  <a:gd name="T62" fmla="*/ 269 w 426"/>
                  <a:gd name="T63" fmla="*/ 101 h 341"/>
                  <a:gd name="T64" fmla="*/ 261 w 426"/>
                  <a:gd name="T65" fmla="*/ 132 h 341"/>
                  <a:gd name="T66" fmla="*/ 271 w 426"/>
                  <a:gd name="T67" fmla="*/ 157 h 341"/>
                  <a:gd name="T68" fmla="*/ 286 w 426"/>
                  <a:gd name="T69" fmla="*/ 171 h 341"/>
                  <a:gd name="T70" fmla="*/ 305 w 426"/>
                  <a:gd name="T71" fmla="*/ 181 h 341"/>
                  <a:gd name="T72" fmla="*/ 326 w 426"/>
                  <a:gd name="T73" fmla="*/ 185 h 341"/>
                  <a:gd name="T74" fmla="*/ 337 w 426"/>
                  <a:gd name="T75" fmla="*/ 186 h 341"/>
                  <a:gd name="T76" fmla="*/ 360 w 426"/>
                  <a:gd name="T77" fmla="*/ 188 h 341"/>
                  <a:gd name="T78" fmla="*/ 395 w 426"/>
                  <a:gd name="T79" fmla="*/ 190 h 341"/>
                  <a:gd name="T80" fmla="*/ 417 w 426"/>
                  <a:gd name="T81" fmla="*/ 208 h 341"/>
                  <a:gd name="T82" fmla="*/ 425 w 426"/>
                  <a:gd name="T83" fmla="*/ 246 h 341"/>
                  <a:gd name="T84" fmla="*/ 412 w 426"/>
                  <a:gd name="T85" fmla="*/ 300 h 341"/>
                  <a:gd name="T86" fmla="*/ 400 w 426"/>
                  <a:gd name="T87" fmla="*/ 329 h 341"/>
                  <a:gd name="T88" fmla="*/ 393 w 426"/>
                  <a:gd name="T89" fmla="*/ 334 h 341"/>
                  <a:gd name="T90" fmla="*/ 377 w 426"/>
                  <a:gd name="T91" fmla="*/ 339 h 341"/>
                  <a:gd name="T92" fmla="*/ 362 w 426"/>
                  <a:gd name="T93" fmla="*/ 338 h 341"/>
                  <a:gd name="T94" fmla="*/ 338 w 426"/>
                  <a:gd name="T95" fmla="*/ 331 h 341"/>
                  <a:gd name="T96" fmla="*/ 329 w 426"/>
                  <a:gd name="T97" fmla="*/ 327 h 341"/>
                  <a:gd name="T98" fmla="*/ 313 w 426"/>
                  <a:gd name="T99" fmla="*/ 322 h 341"/>
                  <a:gd name="T100" fmla="*/ 297 w 426"/>
                  <a:gd name="T101" fmla="*/ 317 h 341"/>
                  <a:gd name="T102" fmla="*/ 280 w 426"/>
                  <a:gd name="T103" fmla="*/ 315 h 341"/>
                  <a:gd name="T104" fmla="*/ 260 w 426"/>
                  <a:gd name="T105" fmla="*/ 324 h 341"/>
                  <a:gd name="T106" fmla="*/ 246 w 426"/>
                  <a:gd name="T107" fmla="*/ 340 h 341"/>
                  <a:gd name="T108" fmla="*/ 131 w 426"/>
                  <a:gd name="T109" fmla="*/ 34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6" h="341">
                    <a:moveTo>
                      <a:pt x="131" y="340"/>
                    </a:moveTo>
                    <a:lnTo>
                      <a:pt x="132" y="311"/>
                    </a:lnTo>
                    <a:lnTo>
                      <a:pt x="128" y="290"/>
                    </a:lnTo>
                    <a:lnTo>
                      <a:pt x="100" y="265"/>
                    </a:lnTo>
                    <a:lnTo>
                      <a:pt x="37" y="249"/>
                    </a:lnTo>
                    <a:lnTo>
                      <a:pt x="2" y="210"/>
                    </a:lnTo>
                    <a:lnTo>
                      <a:pt x="0" y="174"/>
                    </a:lnTo>
                    <a:lnTo>
                      <a:pt x="10" y="150"/>
                    </a:lnTo>
                    <a:lnTo>
                      <a:pt x="32" y="135"/>
                    </a:lnTo>
                    <a:lnTo>
                      <a:pt x="48" y="136"/>
                    </a:lnTo>
                    <a:lnTo>
                      <a:pt x="82" y="142"/>
                    </a:lnTo>
                    <a:lnTo>
                      <a:pt x="98" y="145"/>
                    </a:lnTo>
                    <a:lnTo>
                      <a:pt x="123" y="146"/>
                    </a:lnTo>
                    <a:lnTo>
                      <a:pt x="154" y="136"/>
                    </a:lnTo>
                    <a:lnTo>
                      <a:pt x="172" y="117"/>
                    </a:lnTo>
                    <a:lnTo>
                      <a:pt x="181" y="103"/>
                    </a:lnTo>
                    <a:lnTo>
                      <a:pt x="185" y="91"/>
                    </a:lnTo>
                    <a:lnTo>
                      <a:pt x="181" y="75"/>
                    </a:lnTo>
                    <a:lnTo>
                      <a:pt x="178" y="57"/>
                    </a:lnTo>
                    <a:lnTo>
                      <a:pt x="175" y="41"/>
                    </a:lnTo>
                    <a:lnTo>
                      <a:pt x="177" y="23"/>
                    </a:lnTo>
                    <a:lnTo>
                      <a:pt x="185" y="4"/>
                    </a:lnTo>
                    <a:lnTo>
                      <a:pt x="201" y="0"/>
                    </a:lnTo>
                    <a:lnTo>
                      <a:pt x="220" y="0"/>
                    </a:lnTo>
                    <a:lnTo>
                      <a:pt x="240" y="4"/>
                    </a:lnTo>
                    <a:lnTo>
                      <a:pt x="246" y="7"/>
                    </a:lnTo>
                    <a:lnTo>
                      <a:pt x="265" y="16"/>
                    </a:lnTo>
                    <a:lnTo>
                      <a:pt x="275" y="25"/>
                    </a:lnTo>
                    <a:lnTo>
                      <a:pt x="284" y="37"/>
                    </a:lnTo>
                    <a:lnTo>
                      <a:pt x="287" y="58"/>
                    </a:lnTo>
                    <a:lnTo>
                      <a:pt x="280" y="80"/>
                    </a:lnTo>
                    <a:lnTo>
                      <a:pt x="269" y="101"/>
                    </a:lnTo>
                    <a:lnTo>
                      <a:pt x="261" y="132"/>
                    </a:lnTo>
                    <a:lnTo>
                      <a:pt x="271" y="157"/>
                    </a:lnTo>
                    <a:lnTo>
                      <a:pt x="286" y="171"/>
                    </a:lnTo>
                    <a:lnTo>
                      <a:pt x="305" y="181"/>
                    </a:lnTo>
                    <a:lnTo>
                      <a:pt x="326" y="185"/>
                    </a:lnTo>
                    <a:lnTo>
                      <a:pt x="337" y="186"/>
                    </a:lnTo>
                    <a:lnTo>
                      <a:pt x="360" y="188"/>
                    </a:lnTo>
                    <a:lnTo>
                      <a:pt x="395" y="190"/>
                    </a:lnTo>
                    <a:lnTo>
                      <a:pt x="417" y="208"/>
                    </a:lnTo>
                    <a:lnTo>
                      <a:pt x="425" y="246"/>
                    </a:lnTo>
                    <a:lnTo>
                      <a:pt x="412" y="300"/>
                    </a:lnTo>
                    <a:lnTo>
                      <a:pt x="400" y="329"/>
                    </a:lnTo>
                    <a:lnTo>
                      <a:pt x="393" y="334"/>
                    </a:lnTo>
                    <a:lnTo>
                      <a:pt x="377" y="339"/>
                    </a:lnTo>
                    <a:lnTo>
                      <a:pt x="362" y="338"/>
                    </a:lnTo>
                    <a:lnTo>
                      <a:pt x="338" y="331"/>
                    </a:lnTo>
                    <a:lnTo>
                      <a:pt x="329" y="327"/>
                    </a:lnTo>
                    <a:lnTo>
                      <a:pt x="313" y="322"/>
                    </a:lnTo>
                    <a:lnTo>
                      <a:pt x="297" y="317"/>
                    </a:lnTo>
                    <a:lnTo>
                      <a:pt x="280" y="315"/>
                    </a:lnTo>
                    <a:lnTo>
                      <a:pt x="260" y="324"/>
                    </a:lnTo>
                    <a:lnTo>
                      <a:pt x="246" y="340"/>
                    </a:lnTo>
                    <a:lnTo>
                      <a:pt x="131" y="340"/>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grpSp>
      </p:grpSp>
      <p:sp>
        <p:nvSpPr>
          <p:cNvPr id="3" name="Text Placeholder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593436" y="177800"/>
            <a:ext cx="9782801" cy="1239837"/>
          </a:xfrm>
          <a:prstGeom prst="rect">
            <a:avLst/>
          </a:prstGeom>
        </p:spPr>
        <p:txBody>
          <a:bodyPr vert="horz" lIns="91440" tIns="45720" rIns="91440" bIns="45720" rtlCol="0" anchor="b">
            <a:normAutofit/>
            <a:scene3d>
              <a:camera prst="orthographicFront"/>
              <a:lightRig rig="threePt" dir="t"/>
            </a:scene3d>
            <a:sp3d extrusionH="57150">
              <a:bevelT w="38100" h="38100"/>
            </a:sp3d>
          </a:bodyPr>
          <a:lstStyle/>
          <a:p>
            <a:r>
              <a:rPr lang="en-US" smtClean="0"/>
              <a:t>Click to edit Master title style</a:t>
            </a:r>
            <a:endParaRPr dirty="0"/>
          </a:p>
        </p:txBody>
      </p:sp>
    </p:spTree>
    <p:extLst>
      <p:ext uri="{BB962C8B-B14F-4D97-AF65-F5344CB8AC3E}">
        <p14:creationId xmlns:p14="http://schemas.microsoft.com/office/powerpoint/2010/main" val="109233160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b="1" kern="1200" cap="none" spc="0">
          <a:ln w="22225">
            <a:solidFill>
              <a:schemeClr val="tx2"/>
            </a:solidFill>
            <a:prstDash val="solid"/>
          </a:ln>
          <a:solidFill>
            <a:schemeClr val="tx2"/>
          </a:solidFill>
          <a:effectLst/>
          <a:latin typeface="+mj-lt"/>
          <a:ea typeface="+mj-ea"/>
          <a:cs typeface="+mj-cs"/>
        </a:defRPr>
      </a:lvl1pPr>
    </p:titleStyle>
    <p:bodyStyle>
      <a:lvl1pPr marL="246888" indent="-246888" algn="l" defTabSz="914400" rtl="0" eaLnBrk="1" latinLnBrk="0" hangingPunct="1">
        <a:lnSpc>
          <a:spcPct val="90000"/>
        </a:lnSpc>
        <a:spcBef>
          <a:spcPts val="1400"/>
        </a:spcBef>
        <a:buClr>
          <a:schemeClr val="tx2"/>
        </a:buClr>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Clr>
          <a:schemeClr val="tx2"/>
        </a:buClr>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Clr>
          <a:schemeClr val="tx2"/>
        </a:buClr>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Clr>
          <a:schemeClr val="tx2"/>
        </a:buClr>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Clr>
          <a:schemeClr val="tx2"/>
        </a:buClr>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Clr>
          <a:schemeClr val="tx2"/>
        </a:buClr>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Clr>
          <a:schemeClr val="tx2"/>
        </a:buClr>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Clr>
          <a:schemeClr val="tx2"/>
        </a:buClr>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Clr>
          <a:schemeClr val="tx2"/>
        </a:buClr>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guide id="3" pos="100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support.office.com/en-us/article/Accessibility-video-training-71572a1d-5656-4e01-8fce-53e35c3caaf4?ui=en-US&amp;rs=en-US&amp;ad=US" TargetMode="External"/><Relationship Id="rId2" Type="http://schemas.openxmlformats.org/officeDocument/2006/relationships/hyperlink" Target="https://support.office.com/en-us/article/Use-the-Accessibility-Checker-on-your-Windows-desktop-to-find-accessibility-issues-a16f6de0-2f39-4a2b-8bd8-5ad801426c7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ebaim.org/resources/contrastchecker/" TargetMode="External"/><Relationship Id="rId2" Type="http://schemas.openxmlformats.org/officeDocument/2006/relationships/hyperlink" Target="https://www.paciellogroup.com/resources/contrastanalyse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eks3r-nE9l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ebaim.org/resources/contrastchecker/" TargetMode="External"/><Relationship Id="rId2" Type="http://schemas.openxmlformats.org/officeDocument/2006/relationships/hyperlink" Target="https://www.paciellogroup.com/resources/contrastanalys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dirty="0">
                <a:solidFill>
                  <a:srgbClr val="FFFF00"/>
                </a:solidFill>
              </a:rPr>
              <a:t>Creating Accessible Content</a:t>
            </a:r>
          </a:p>
        </p:txBody>
      </p:sp>
    </p:spTree>
    <p:extLst>
      <p:ext uri="{BB962C8B-B14F-4D97-AF65-F5344CB8AC3E}">
        <p14:creationId xmlns:p14="http://schemas.microsoft.com/office/powerpoint/2010/main" val="258981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Arial" panose="020B0604020202020204" pitchFamily="34" charset="0"/>
                <a:cs typeface="Arial" panose="020B0604020202020204" pitchFamily="34" charset="0"/>
              </a:rPr>
              <a:t>Each title should have a unique title </a:t>
            </a:r>
          </a:p>
          <a:p>
            <a:r>
              <a:rPr lang="en-US" dirty="0">
                <a:latin typeface="Arial" panose="020B0604020202020204" pitchFamily="34" charset="0"/>
                <a:cs typeface="Arial" panose="020B0604020202020204" pitchFamily="34" charset="0"/>
              </a:rPr>
              <a:t>This helps clarify your presentation and organize your ideas </a:t>
            </a:r>
          </a:p>
          <a:p>
            <a:r>
              <a:rPr lang="en-US" dirty="0">
                <a:latin typeface="Arial" panose="020B0604020202020204" pitchFamily="34" charset="0"/>
                <a:cs typeface="Arial" panose="020B0604020202020204" pitchFamily="34" charset="0"/>
              </a:rPr>
              <a:t>Helps your audience focus </a:t>
            </a:r>
          </a:p>
          <a:p>
            <a:endParaRPr lang="en-US" dirty="0"/>
          </a:p>
        </p:txBody>
      </p:sp>
      <p:sp>
        <p:nvSpPr>
          <p:cNvPr id="3" name="Title 2"/>
          <p:cNvSpPr>
            <a:spLocks noGrp="1"/>
          </p:cNvSpPr>
          <p:nvPr>
            <p:ph type="title"/>
          </p:nvPr>
        </p:nvSpPr>
        <p:spPr/>
        <p:txBody>
          <a:bodyPr/>
          <a:lstStyle/>
          <a:p>
            <a:pPr algn="ctr"/>
            <a:r>
              <a:rPr lang="en-US" dirty="0" smtClean="0">
                <a:solidFill>
                  <a:srgbClr val="FFFF00"/>
                </a:solidFill>
                <a:latin typeface="Arial" panose="020B0604020202020204" pitchFamily="34" charset="0"/>
                <a:cs typeface="Arial" panose="020B0604020202020204" pitchFamily="34" charset="0"/>
              </a:rPr>
              <a:t>Power Point Slide Titles</a:t>
            </a:r>
            <a:endParaRPr lang="en-US" dirty="0"/>
          </a:p>
        </p:txBody>
      </p:sp>
      <p:sp>
        <p:nvSpPr>
          <p:cNvPr id="4" name="Footer Placeholder 3"/>
          <p:cNvSpPr>
            <a:spLocks noGrp="1"/>
          </p:cNvSpPr>
          <p:nvPr>
            <p:ph type="ftr" sz="quarter" idx="11"/>
          </p:nvPr>
        </p:nvSpPr>
        <p:spPr/>
        <p:txBody>
          <a:bodyPr/>
          <a:lstStyle/>
          <a:p>
            <a:r>
              <a:rPr lang="en-US" smtClean="0"/>
              <a:t>AMAC Presentation 2016</a:t>
            </a:r>
            <a:endParaRPr lang="en-US"/>
          </a:p>
        </p:txBody>
      </p:sp>
    </p:spTree>
    <p:extLst>
      <p:ext uri="{BB962C8B-B14F-4D97-AF65-F5344CB8AC3E}">
        <p14:creationId xmlns:p14="http://schemas.microsoft.com/office/powerpoint/2010/main" val="256848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AMAC Presentation 2016</a:t>
            </a:r>
            <a:endParaRPr lang="en-US"/>
          </a:p>
        </p:txBody>
      </p:sp>
      <p:sp>
        <p:nvSpPr>
          <p:cNvPr id="2" name="Content Placeholder 1"/>
          <p:cNvSpPr>
            <a:spLocks noGrp="1"/>
          </p:cNvSpPr>
          <p:nvPr>
            <p:ph idx="1"/>
          </p:nvPr>
        </p:nvSpPr>
        <p:spPr/>
        <p:txBody>
          <a:bodyPr/>
          <a:lstStyle/>
          <a:p>
            <a:r>
              <a:rPr lang="en-US" dirty="0">
                <a:latin typeface="Arial" panose="020B0604020202020204" pitchFamily="34" charset="0"/>
                <a:cs typeface="Arial" panose="020B0604020202020204" pitchFamily="34" charset="0"/>
              </a:rPr>
              <a:t>Click Home tab</a:t>
            </a:r>
          </a:p>
          <a:p>
            <a:r>
              <a:rPr lang="en-US" dirty="0">
                <a:latin typeface="Arial" panose="020B0604020202020204" pitchFamily="34" charset="0"/>
                <a:cs typeface="Arial" panose="020B0604020202020204" pitchFamily="34" charset="0"/>
              </a:rPr>
              <a:t>In the Drawing section, Select Arrange</a:t>
            </a:r>
          </a:p>
          <a:p>
            <a:r>
              <a:rPr lang="en-US" dirty="0">
                <a:latin typeface="Arial" panose="020B0604020202020204" pitchFamily="34" charset="0"/>
                <a:cs typeface="Arial" panose="020B0604020202020204" pitchFamily="34" charset="0"/>
              </a:rPr>
              <a:t>In the Arrange drop down, Select Panel  </a:t>
            </a:r>
          </a:p>
          <a:p>
            <a:endParaRPr lang="en-US" dirty="0"/>
          </a:p>
        </p:txBody>
      </p:sp>
      <p:sp>
        <p:nvSpPr>
          <p:cNvPr id="3" name="Title 2"/>
          <p:cNvSpPr>
            <a:spLocks noGrp="1"/>
          </p:cNvSpPr>
          <p:nvPr>
            <p:ph type="title"/>
          </p:nvPr>
        </p:nvSpPr>
        <p:spPr/>
        <p:txBody>
          <a:bodyPr/>
          <a:lstStyle/>
          <a:p>
            <a:r>
              <a:rPr lang="en-US" dirty="0">
                <a:solidFill>
                  <a:srgbClr val="FFFF00"/>
                </a:solidFill>
                <a:latin typeface="Arial" panose="020B0604020202020204" pitchFamily="34" charset="0"/>
                <a:cs typeface="Arial" panose="020B0604020202020204" pitchFamily="34" charset="0"/>
              </a:rPr>
              <a:t>Power Point </a:t>
            </a:r>
            <a:r>
              <a:rPr lang="en-US" dirty="0" smtClean="0">
                <a:solidFill>
                  <a:srgbClr val="FFFF00"/>
                </a:solidFill>
                <a:latin typeface="Arial" panose="020B0604020202020204" pitchFamily="34" charset="0"/>
                <a:cs typeface="Arial" panose="020B0604020202020204" pitchFamily="34" charset="0"/>
              </a:rPr>
              <a:t>Selection Reading Order </a:t>
            </a:r>
            <a:endParaRPr lang="en-US" dirty="0"/>
          </a:p>
        </p:txBody>
      </p:sp>
    </p:spTree>
    <p:extLst>
      <p:ext uri="{BB962C8B-B14F-4D97-AF65-F5344CB8AC3E}">
        <p14:creationId xmlns:p14="http://schemas.microsoft.com/office/powerpoint/2010/main" val="252131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Arial" panose="020B0604020202020204" pitchFamily="34" charset="0"/>
                <a:cs typeface="Arial" panose="020B0604020202020204" pitchFamily="34" charset="0"/>
              </a:rPr>
              <a:t>Text style (Arial, Calibri, Verdana)</a:t>
            </a:r>
          </a:p>
          <a:p>
            <a:r>
              <a:rPr lang="en-US" dirty="0">
                <a:latin typeface="Arial" panose="020B0604020202020204" pitchFamily="34" charset="0"/>
                <a:cs typeface="Arial" panose="020B0604020202020204" pitchFamily="34" charset="0"/>
              </a:rPr>
              <a:t>Size (Title 40pt, Text 22pt) </a:t>
            </a:r>
          </a:p>
          <a:p>
            <a:r>
              <a:rPr lang="en-US" dirty="0">
                <a:latin typeface="Arial" panose="020B0604020202020204" pitchFamily="34" charset="0"/>
                <a:cs typeface="Arial" panose="020B0604020202020204" pitchFamily="34" charset="0"/>
              </a:rPr>
              <a:t>Please do not add your own text box </a:t>
            </a:r>
          </a:p>
          <a:p>
            <a:endParaRPr lang="en-US" dirty="0"/>
          </a:p>
        </p:txBody>
      </p:sp>
      <p:sp>
        <p:nvSpPr>
          <p:cNvPr id="3" name="Title 2"/>
          <p:cNvSpPr>
            <a:spLocks noGrp="1"/>
          </p:cNvSpPr>
          <p:nvPr>
            <p:ph type="title"/>
          </p:nvPr>
        </p:nvSpPr>
        <p:spPr/>
        <p:txBody>
          <a:bodyPr/>
          <a:lstStyle/>
          <a:p>
            <a:pPr algn="ctr"/>
            <a:r>
              <a:rPr lang="en-US" dirty="0" smtClean="0">
                <a:solidFill>
                  <a:srgbClr val="FFFF00"/>
                </a:solidFill>
                <a:latin typeface="Arial" panose="020B0604020202020204" pitchFamily="34" charset="0"/>
                <a:cs typeface="Arial" panose="020B0604020202020204" pitchFamily="34" charset="0"/>
              </a:rPr>
              <a:t>Power Point Accessible Text</a:t>
            </a:r>
            <a:endParaRPr lang="en-US" dirty="0"/>
          </a:p>
        </p:txBody>
      </p:sp>
      <p:sp>
        <p:nvSpPr>
          <p:cNvPr id="4" name="Footer Placeholder 3"/>
          <p:cNvSpPr>
            <a:spLocks noGrp="1"/>
          </p:cNvSpPr>
          <p:nvPr>
            <p:ph type="ftr" sz="quarter" idx="11"/>
          </p:nvPr>
        </p:nvSpPr>
        <p:spPr/>
        <p:txBody>
          <a:bodyPr/>
          <a:lstStyle/>
          <a:p>
            <a:r>
              <a:rPr lang="en-US" smtClean="0"/>
              <a:t>AMAC Presentation 2016</a:t>
            </a:r>
            <a:endParaRPr lang="en-US"/>
          </a:p>
        </p:txBody>
      </p:sp>
    </p:spTree>
    <p:extLst>
      <p:ext uri="{BB962C8B-B14F-4D97-AF65-F5344CB8AC3E}">
        <p14:creationId xmlns:p14="http://schemas.microsoft.com/office/powerpoint/2010/main" val="242840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FFFF00"/>
                </a:solidFill>
                <a:latin typeface="Arial" panose="020B0604020202020204" pitchFamily="34" charset="0"/>
                <a:cs typeface="Arial" panose="020B0604020202020204" pitchFamily="34" charset="0"/>
              </a:rPr>
              <a:t>Power Point </a:t>
            </a:r>
            <a:r>
              <a:rPr lang="en-US" dirty="0" smtClean="0">
                <a:solidFill>
                  <a:srgbClr val="FFFF00"/>
                </a:solidFill>
                <a:latin typeface="Arial" panose="020B0604020202020204" pitchFamily="34" charset="0"/>
                <a:cs typeface="Arial" panose="020B0604020202020204" pitchFamily="34" charset="0"/>
              </a:rPr>
              <a:t>Image</a:t>
            </a:r>
            <a:endParaRPr lang="en-US" dirty="0"/>
          </a:p>
        </p:txBody>
      </p:sp>
      <p:pic>
        <p:nvPicPr>
          <p:cNvPr id="6" name="Content Placeholder 3" descr="Equality Image: A man, a young girl and a boy in a wheelchair are behind a fence watching a soccer game. There are three boxes, all the same size, behind the fence. The man standing on the box can see the game clearly, the young girl standing on the box struggles to see over the fence, and the young boy in the wheelchair cannot get on the box to see the game whatsoever.&#10;Equity Image: A man standing behind a fence watching a soccer game, alongside of a young girl standing on two boxes, alongside a boy in a wheelchair on top of a ramp, all of which have the same view point.&#10;" title="Equality vs.Equity"/>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93850" y="2310852"/>
            <a:ext cx="4814888" cy="3150696"/>
          </a:xfrm>
        </p:spPr>
      </p:pic>
      <p:pic>
        <p:nvPicPr>
          <p:cNvPr id="7" name="Content Placeholder 4" descr="Image of how to add ALT text to a power point " title="Picture of Power Point Slide "/>
          <p:cNvPicPr>
            <a:picLocks noGrp="1" noChangeAspect="1"/>
          </p:cNvPicPr>
          <p:nvPr>
            <p:ph sz="half" idx="2"/>
          </p:nvPr>
        </p:nvPicPr>
        <p:blipFill>
          <a:blip r:embed="rId3"/>
          <a:stretch>
            <a:fillRect/>
          </a:stretch>
        </p:blipFill>
        <p:spPr>
          <a:xfrm>
            <a:off x="6561138" y="2381548"/>
            <a:ext cx="4814887" cy="3009304"/>
          </a:xfrm>
          <a:prstGeom prst="rect">
            <a:avLst/>
          </a:prstGeom>
        </p:spPr>
      </p:pic>
    </p:spTree>
    <p:extLst>
      <p:ext uri="{BB962C8B-B14F-4D97-AF65-F5344CB8AC3E}">
        <p14:creationId xmlns:p14="http://schemas.microsoft.com/office/powerpoint/2010/main" val="285056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rgbClr val="FFFF00"/>
                </a:solidFill>
                <a:latin typeface="Arial" panose="020B0604020202020204" pitchFamily="34" charset="0"/>
                <a:cs typeface="Arial" panose="020B0604020202020204" pitchFamily="34" charset="0"/>
              </a:rPr>
              <a:t>To Scan or Not To Scan </a:t>
            </a:r>
            <a:endParaRPr lang="en-US" dirty="0"/>
          </a:p>
        </p:txBody>
      </p:sp>
      <p:graphicFrame>
        <p:nvGraphicFramePr>
          <p:cNvPr id="5" name="Content Placeholder 4" descr="Image of a scaned doc" title="Scanded Doc"/>
          <p:cNvGraphicFramePr>
            <a:graphicFrameLocks noGrp="1" noChangeAspect="1"/>
          </p:cNvGraphicFramePr>
          <p:nvPr>
            <p:ph sz="half" idx="1"/>
            <p:extLst/>
          </p:nvPr>
        </p:nvGraphicFramePr>
        <p:xfrm>
          <a:off x="2234839" y="1600200"/>
          <a:ext cx="3532909" cy="4572000"/>
        </p:xfrm>
        <a:graphic>
          <a:graphicData uri="http://schemas.openxmlformats.org/presentationml/2006/ole">
            <mc:AlternateContent xmlns:mc="http://schemas.openxmlformats.org/markup-compatibility/2006">
              <mc:Choice xmlns:v="urn:schemas-microsoft-com:vml" Requires="v">
                <p:oleObj spid="_x0000_s1042" name="Acrobat Document" r:id="rId3" imgW="5829261" imgH="7543646" progId="Acrobat.Document.DC">
                  <p:embed/>
                </p:oleObj>
              </mc:Choice>
              <mc:Fallback>
                <p:oleObj name="Acrobat Document" r:id="rId3" imgW="5829261" imgH="7543646" progId="Acrobat.Document.DC">
                  <p:embed/>
                  <p:pic>
                    <p:nvPicPr>
                      <p:cNvPr id="5" name="Content Placeholder 4" descr="Image of a scaned doc" title="Scanded Doc"/>
                      <p:cNvPicPr/>
                      <p:nvPr/>
                    </p:nvPicPr>
                    <p:blipFill>
                      <a:blip r:embed="rId4"/>
                      <a:stretch>
                        <a:fillRect/>
                      </a:stretch>
                    </p:blipFill>
                    <p:spPr>
                      <a:xfrm>
                        <a:off x="2234839" y="1600200"/>
                        <a:ext cx="3532909" cy="4572000"/>
                      </a:xfrm>
                      <a:prstGeom prst="rect">
                        <a:avLst/>
                      </a:prstGeom>
                    </p:spPr>
                  </p:pic>
                </p:oleObj>
              </mc:Fallback>
            </mc:AlternateContent>
          </a:graphicData>
        </a:graphic>
      </p:graphicFrame>
      <p:graphicFrame>
        <p:nvGraphicFramePr>
          <p:cNvPr id="6" name="Content Placeholder 5" descr="Blank image " title="Blank image "/>
          <p:cNvGraphicFramePr>
            <a:graphicFrameLocks noGrp="1" noChangeAspect="1"/>
          </p:cNvGraphicFramePr>
          <p:nvPr>
            <p:ph sz="half" idx="2"/>
            <p:extLst/>
          </p:nvPr>
        </p:nvGraphicFramePr>
        <p:xfrm>
          <a:off x="7202127" y="1600200"/>
          <a:ext cx="3532909" cy="4572000"/>
        </p:xfrm>
        <a:graphic>
          <a:graphicData uri="http://schemas.openxmlformats.org/presentationml/2006/ole">
            <mc:AlternateContent xmlns:mc="http://schemas.openxmlformats.org/markup-compatibility/2006">
              <mc:Choice xmlns:v="urn:schemas-microsoft-com:vml" Requires="v">
                <p:oleObj spid="_x0000_s1043" name="Acrobat Document" r:id="rId5" imgW="5829261" imgH="7543646" progId="Acrobat.Document.DC">
                  <p:embed/>
                </p:oleObj>
              </mc:Choice>
              <mc:Fallback>
                <p:oleObj name="Acrobat Document" r:id="rId5" imgW="5829261" imgH="7543646" progId="Acrobat.Document.DC">
                  <p:embed/>
                  <p:pic>
                    <p:nvPicPr>
                      <p:cNvPr id="6" name="Content Placeholder 5" descr="Blank image " title="Blank image "/>
                      <p:cNvPicPr/>
                      <p:nvPr/>
                    </p:nvPicPr>
                    <p:blipFill>
                      <a:blip r:embed="rId6"/>
                      <a:stretch>
                        <a:fillRect/>
                      </a:stretch>
                    </p:blipFill>
                    <p:spPr>
                      <a:xfrm>
                        <a:off x="7202127" y="1600200"/>
                        <a:ext cx="3532909" cy="4572000"/>
                      </a:xfrm>
                      <a:prstGeom prst="rect">
                        <a:avLst/>
                      </a:prstGeom>
                    </p:spPr>
                  </p:pic>
                </p:oleObj>
              </mc:Fallback>
            </mc:AlternateContent>
          </a:graphicData>
        </a:graphic>
      </p:graphicFrame>
    </p:spTree>
    <p:extLst>
      <p:ext uri="{BB962C8B-B14F-4D97-AF65-F5344CB8AC3E}">
        <p14:creationId xmlns:p14="http://schemas.microsoft.com/office/powerpoint/2010/main" val="211439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Words are powerful and they can hurt! People First Language is about respect, dignity, and putting the person first, not the condition. </a:t>
            </a:r>
          </a:p>
          <a:p>
            <a:pPr>
              <a:buFont typeface="Arial" panose="020B0604020202020204" pitchFamily="34" charset="0"/>
              <a:buChar char="•"/>
            </a:pPr>
            <a:r>
              <a:rPr lang="en-US" dirty="0">
                <a:latin typeface="Arial" panose="020B0604020202020204" pitchFamily="34" charset="0"/>
                <a:cs typeface="Arial" panose="020B0604020202020204" pitchFamily="34" charset="0"/>
              </a:rPr>
              <a:t>Mark Twain said…“The difference between the right word and the almost right word is the difference between lightening and the lightening bug.”</a:t>
            </a:r>
          </a:p>
          <a:p>
            <a:endParaRPr lang="en-US" dirty="0"/>
          </a:p>
        </p:txBody>
      </p:sp>
      <p:sp>
        <p:nvSpPr>
          <p:cNvPr id="3" name="Title 2"/>
          <p:cNvSpPr>
            <a:spLocks noGrp="1"/>
          </p:cNvSpPr>
          <p:nvPr>
            <p:ph type="title"/>
          </p:nvPr>
        </p:nvSpPr>
        <p:spPr/>
        <p:txBody>
          <a:bodyPr/>
          <a:lstStyle/>
          <a:p>
            <a:pPr algn="ctr"/>
            <a:r>
              <a:rPr lang="en-US" dirty="0">
                <a:solidFill>
                  <a:srgbClr val="FFFF00"/>
                </a:solidFill>
                <a:latin typeface="Arial" panose="020B0604020202020204" pitchFamily="34" charset="0"/>
                <a:cs typeface="Arial" panose="020B0604020202020204" pitchFamily="34" charset="0"/>
              </a:rPr>
              <a:t>PERSON FIRST LANGUAGE</a:t>
            </a:r>
          </a:p>
        </p:txBody>
      </p:sp>
    </p:spTree>
    <p:extLst>
      <p:ext uri="{BB962C8B-B14F-4D97-AF65-F5344CB8AC3E}">
        <p14:creationId xmlns:p14="http://schemas.microsoft.com/office/powerpoint/2010/main" val="178586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p:txBody>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AVOID</a:t>
            </a:r>
          </a:p>
          <a:p>
            <a:pPr>
              <a:buFont typeface="Arial" panose="020B0604020202020204" pitchFamily="34" charset="0"/>
              <a:buChar char="•"/>
            </a:pPr>
            <a:r>
              <a:rPr lang="en-US" dirty="0">
                <a:latin typeface="Arial" panose="020B0604020202020204" pitchFamily="34" charset="0"/>
                <a:cs typeface="Arial" panose="020B0604020202020204" pitchFamily="34" charset="0"/>
              </a:rPr>
              <a:t>The Down’s </a:t>
            </a:r>
            <a:r>
              <a:rPr lang="en-US" dirty="0" smtClean="0">
                <a:latin typeface="Arial" panose="020B0604020202020204" pitchFamily="34" charset="0"/>
                <a:cs typeface="Arial" panose="020B0604020202020204" pitchFamily="34" charset="0"/>
              </a:rPr>
              <a:t>person</a:t>
            </a:r>
            <a:br>
              <a:rPr lang="en-US" dirty="0" smtClean="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buFont typeface="Arial" panose="020B0604020202020204" pitchFamily="34" charset="0"/>
              <a:buChar char="•"/>
            </a:pPr>
            <a:r>
              <a:rPr lang="en-US" dirty="0" smtClean="0">
                <a:latin typeface="Arial" panose="020B0604020202020204" pitchFamily="34" charset="0"/>
                <a:cs typeface="Arial" panose="020B0604020202020204" pitchFamily="34" charset="0"/>
              </a:rPr>
              <a:t>Birth </a:t>
            </a:r>
            <a:r>
              <a:rPr lang="en-US" dirty="0">
                <a:latin typeface="Arial" panose="020B0604020202020204" pitchFamily="34" charset="0"/>
                <a:cs typeface="Arial" panose="020B0604020202020204" pitchFamily="34" charset="0"/>
              </a:rPr>
              <a:t>defect</a:t>
            </a:r>
          </a:p>
          <a:p>
            <a:pPr>
              <a:buFont typeface="Arial" panose="020B0604020202020204" pitchFamily="34" charset="0"/>
              <a:buChar char="•"/>
            </a:pPr>
            <a:r>
              <a:rPr lang="en-US" dirty="0">
                <a:latin typeface="Arial" panose="020B0604020202020204" pitchFamily="34" charset="0"/>
                <a:cs typeface="Arial" panose="020B0604020202020204" pitchFamily="34" charset="0"/>
              </a:rPr>
              <a:t>Tongued tied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buFont typeface="Arial" panose="020B0604020202020204" pitchFamily="34" charset="0"/>
              <a:buChar char="•"/>
            </a:pPr>
            <a:r>
              <a:rPr lang="en-US" dirty="0" smtClean="0">
                <a:latin typeface="Arial" panose="020B0604020202020204" pitchFamily="34" charset="0"/>
                <a:cs typeface="Arial" panose="020B0604020202020204" pitchFamily="34" charset="0"/>
              </a:rPr>
              <a:t>Normal</a:t>
            </a:r>
            <a:r>
              <a:rPr lang="en-US" dirty="0">
                <a:latin typeface="Arial" panose="020B0604020202020204" pitchFamily="34" charset="0"/>
                <a:cs typeface="Arial" panose="020B0604020202020204" pitchFamily="34" charset="0"/>
              </a:rPr>
              <a:t>/ healthy/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able-bodied</a:t>
            </a:r>
            <a:endParaRPr lang="en-US" dirty="0">
              <a:latin typeface="Arial" panose="020B0604020202020204" pitchFamily="34" charset="0"/>
              <a:cs typeface="Arial" panose="020B0604020202020204" pitchFamily="34" charset="0"/>
            </a:endParaRPr>
          </a:p>
          <a:p>
            <a:endParaRPr lang="en-US" dirty="0"/>
          </a:p>
        </p:txBody>
      </p:sp>
      <p:sp>
        <p:nvSpPr>
          <p:cNvPr id="4" name="Content Placeholder 3"/>
          <p:cNvSpPr>
            <a:spLocks noGrp="1"/>
          </p:cNvSpPr>
          <p:nvPr>
            <p:ph sz="half" idx="1"/>
          </p:nvPr>
        </p:nvSpPr>
        <p:spPr/>
        <p:txBody>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USE</a:t>
            </a:r>
          </a:p>
          <a:p>
            <a:pPr>
              <a:buFont typeface="Arial" panose="020B0604020202020204" pitchFamily="34" charset="0"/>
              <a:buChar char="•"/>
            </a:pPr>
            <a:r>
              <a:rPr lang="en-US" dirty="0">
                <a:latin typeface="Arial" panose="020B0604020202020204" pitchFamily="34" charset="0"/>
                <a:cs typeface="Arial" panose="020B0604020202020204" pitchFamily="34" charset="0"/>
              </a:rPr>
              <a:t>Person with Down Syndrome</a:t>
            </a:r>
          </a:p>
          <a:p>
            <a:pPr>
              <a:buFont typeface="Arial" panose="020B0604020202020204" pitchFamily="34" charset="0"/>
              <a:buChar char="•"/>
            </a:pPr>
            <a:r>
              <a:rPr lang="en-US" dirty="0">
                <a:latin typeface="Arial" panose="020B0604020202020204" pitchFamily="34" charset="0"/>
                <a:cs typeface="Arial" panose="020B0604020202020204" pitchFamily="34" charset="0"/>
              </a:rPr>
              <a:t>Congenital disability</a:t>
            </a:r>
          </a:p>
          <a:p>
            <a:pPr>
              <a:buFont typeface="Arial" panose="020B0604020202020204" pitchFamily="34" charset="0"/>
              <a:buChar char="•"/>
            </a:pPr>
            <a:r>
              <a:rPr lang="en-US" dirty="0">
                <a:latin typeface="Arial" panose="020B0604020202020204" pitchFamily="34" charset="0"/>
                <a:cs typeface="Arial" panose="020B0604020202020204" pitchFamily="34" charset="0"/>
              </a:rPr>
              <a:t>Speech or communication delay</a:t>
            </a:r>
          </a:p>
          <a:p>
            <a:pPr>
              <a:buFont typeface="Arial" panose="020B0604020202020204" pitchFamily="34" charset="0"/>
              <a:buChar char="•"/>
            </a:pPr>
            <a:r>
              <a:rPr lang="en-US" dirty="0">
                <a:latin typeface="Arial" panose="020B0604020202020204" pitchFamily="34" charset="0"/>
                <a:cs typeface="Arial" panose="020B0604020202020204" pitchFamily="34" charset="0"/>
              </a:rPr>
              <a:t>Person without disabilities/ typical person</a:t>
            </a:r>
          </a:p>
          <a:p>
            <a:endParaRPr lang="en-US" dirty="0"/>
          </a:p>
        </p:txBody>
      </p:sp>
      <p:sp>
        <p:nvSpPr>
          <p:cNvPr id="3" name="Title 2"/>
          <p:cNvSpPr>
            <a:spLocks noGrp="1"/>
          </p:cNvSpPr>
          <p:nvPr>
            <p:ph type="title"/>
          </p:nvPr>
        </p:nvSpPr>
        <p:spPr/>
        <p:txBody>
          <a:bodyPr/>
          <a:lstStyle/>
          <a:p>
            <a:pPr algn="ctr"/>
            <a:r>
              <a:rPr lang="en-US" dirty="0">
                <a:solidFill>
                  <a:srgbClr val="FFFF00"/>
                </a:solidFill>
                <a:latin typeface="Arial" panose="020B0604020202020204" pitchFamily="34" charset="0"/>
                <a:cs typeface="Arial" panose="020B0604020202020204" pitchFamily="34" charset="0"/>
              </a:rPr>
              <a:t>PERSON FIRST LANGUAGE</a:t>
            </a:r>
          </a:p>
        </p:txBody>
      </p:sp>
    </p:spTree>
    <p:extLst>
      <p:ext uri="{BB962C8B-B14F-4D97-AF65-F5344CB8AC3E}">
        <p14:creationId xmlns:p14="http://schemas.microsoft.com/office/powerpoint/2010/main" val="178211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latin typeface="Arial" panose="020B0604020202020204" pitchFamily="34" charset="0"/>
                <a:cs typeface="Arial" panose="020B0604020202020204" pitchFamily="34" charset="0"/>
                <a:hlinkClick r:id="rId2"/>
              </a:rPr>
              <a:t>https://</a:t>
            </a:r>
            <a:r>
              <a:rPr lang="en-US" dirty="0" smtClean="0">
                <a:latin typeface="Arial" panose="020B0604020202020204" pitchFamily="34" charset="0"/>
                <a:cs typeface="Arial" panose="020B0604020202020204" pitchFamily="34" charset="0"/>
                <a:hlinkClick r:id="rId2"/>
              </a:rPr>
              <a:t>support.office.com/en-us/article/Use-the-Accessibility-Checker-on-your-Windows-desktop-to-find-accessibility-issues-a16f6de0-2f39-4a2b-8bd8-5ad801426c7f</a:t>
            </a:r>
            <a:r>
              <a:rPr lang="en-US" dirty="0" smtClean="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hlinkClick r:id="rId3"/>
              </a:rPr>
              <a:t>https://</a:t>
            </a:r>
            <a:r>
              <a:rPr lang="en-US" dirty="0" smtClean="0">
                <a:latin typeface="Arial" panose="020B0604020202020204" pitchFamily="34" charset="0"/>
                <a:cs typeface="Arial" panose="020B0604020202020204" pitchFamily="34" charset="0"/>
                <a:hlinkClick r:id="rId3"/>
              </a:rPr>
              <a:t>support.office.com/en-us/article/Accessibility-video-training-71572a1d-5656-4e01-8fce-53e35c3caaf4?ui=en-US&amp;rs=en-US&amp;ad=US</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5" name="Title 4"/>
          <p:cNvSpPr>
            <a:spLocks noGrp="1"/>
          </p:cNvSpPr>
          <p:nvPr>
            <p:ph type="title"/>
          </p:nvPr>
        </p:nvSpPr>
        <p:spPr/>
        <p:txBody>
          <a:bodyPr/>
          <a:lstStyle/>
          <a:p>
            <a:pPr algn="ctr"/>
            <a:r>
              <a:rPr lang="en-US" dirty="0" smtClean="0">
                <a:solidFill>
                  <a:srgbClr val="FFFF00"/>
                </a:solidFill>
                <a:latin typeface="Arial" panose="020B0604020202020204" pitchFamily="34" charset="0"/>
                <a:cs typeface="Arial" panose="020B0604020202020204" pitchFamily="34" charset="0"/>
              </a:rPr>
              <a:t>Accessibility Help </a:t>
            </a:r>
            <a:endParaRPr lang="en-US" dirty="0"/>
          </a:p>
        </p:txBody>
      </p:sp>
    </p:spTree>
    <p:extLst>
      <p:ext uri="{BB962C8B-B14F-4D97-AF65-F5344CB8AC3E}">
        <p14:creationId xmlns:p14="http://schemas.microsoft.com/office/powerpoint/2010/main" val="164288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428669" y="1600201"/>
            <a:ext cx="8329031" cy="2133600"/>
          </a:xfrm>
        </p:spPr>
        <p:txBody>
          <a:bodyPr/>
          <a:lstStyle/>
          <a:p>
            <a:pPr algn="ctr"/>
            <a:r>
              <a:rPr lang="en-US" dirty="0" smtClean="0">
                <a:solidFill>
                  <a:srgbClr val="FFFF00"/>
                </a:solidFill>
                <a:latin typeface="Arial" panose="020B0604020202020204" pitchFamily="34" charset="0"/>
                <a:cs typeface="Arial" panose="020B0604020202020204" pitchFamily="34" charset="0"/>
              </a:rPr>
              <a:t>QUESTIONS!</a:t>
            </a:r>
            <a:r>
              <a:rPr lang="en-US" dirty="0" smtClean="0">
                <a:solidFill>
                  <a:schemeClr val="tx1"/>
                </a:solidFill>
                <a:latin typeface="Arial" panose="020B0604020202020204" pitchFamily="34" charset="0"/>
                <a:cs typeface="Arial" panose="020B0604020202020204" pitchFamily="34" charset="0"/>
              </a:rPr>
              <a:t> </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133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it-IT" dirty="0">
                <a:latin typeface="Arial" panose="020B0604020202020204" pitchFamily="34" charset="0"/>
                <a:cs typeface="Arial" panose="020B0604020202020204" pitchFamily="34" charset="0"/>
              </a:rPr>
              <a:t>PTI Universal Design strand 2016</a:t>
            </a:r>
          </a:p>
          <a:p>
            <a:r>
              <a:rPr lang="it-IT" dirty="0">
                <a:latin typeface="Arial" panose="020B0604020202020204" pitchFamily="34" charset="0"/>
                <a:cs typeface="Arial" panose="020B0604020202020204" pitchFamily="34" charset="0"/>
              </a:rPr>
              <a:t>AMAC Presentation 2016 </a:t>
            </a:r>
          </a:p>
          <a:p>
            <a:r>
              <a:rPr lang="en-US" dirty="0">
                <a:latin typeface="Arial" panose="020B0604020202020204" pitchFamily="34" charset="0"/>
                <a:cs typeface="Arial" panose="020B0604020202020204" pitchFamily="34" charset="0"/>
                <a:hlinkClick r:id="rId2"/>
              </a:rPr>
              <a:t>https://www.paciellogroup.com/resources/contrastanalyser/</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hlinkClick r:id="rId3"/>
              </a:rPr>
              <a:t>http://webaim.org/resources/contrastchecker/</a:t>
            </a:r>
            <a:r>
              <a:rPr lang="en-US" dirty="0">
                <a:latin typeface="Arial" panose="020B0604020202020204" pitchFamily="34" charset="0"/>
                <a:cs typeface="Arial" panose="020B0604020202020204" pitchFamily="34" charset="0"/>
              </a:rPr>
              <a:t> </a:t>
            </a:r>
          </a:p>
          <a:p>
            <a:pPr marL="0" indent="0">
              <a:buNone/>
            </a:pPr>
            <a:endParaRPr lang="en-US" dirty="0"/>
          </a:p>
        </p:txBody>
      </p:sp>
      <p:sp>
        <p:nvSpPr>
          <p:cNvPr id="5" name="Title 4"/>
          <p:cNvSpPr>
            <a:spLocks noGrp="1"/>
          </p:cNvSpPr>
          <p:nvPr>
            <p:ph type="title"/>
          </p:nvPr>
        </p:nvSpPr>
        <p:spPr/>
        <p:txBody>
          <a:bodyPr/>
          <a:lstStyle/>
          <a:p>
            <a:pPr algn="ctr"/>
            <a:r>
              <a:rPr lang="en-US" dirty="0" smtClean="0">
                <a:solidFill>
                  <a:srgbClr val="FFFF00"/>
                </a:solidFill>
                <a:latin typeface="Arial" panose="020B0604020202020204" pitchFamily="34" charset="0"/>
                <a:cs typeface="Arial" panose="020B0604020202020204" pitchFamily="34" charset="0"/>
              </a:rPr>
              <a:t>Sources </a:t>
            </a:r>
            <a:endParaRPr lang="en-US" dirty="0"/>
          </a:p>
        </p:txBody>
      </p:sp>
    </p:spTree>
    <p:extLst>
      <p:ext uri="{BB962C8B-B14F-4D97-AF65-F5344CB8AC3E}">
        <p14:creationId xmlns:p14="http://schemas.microsoft.com/office/powerpoint/2010/main" val="222652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cap="small" dirty="0">
                <a:solidFill>
                  <a:srgbClr val="FFFF00"/>
                </a:solidFill>
                <a:latin typeface="Arial" panose="020B0604020202020204" pitchFamily="34" charset="0"/>
                <a:cs typeface="Arial" panose="020B0604020202020204" pitchFamily="34" charset="0"/>
              </a:rPr>
              <a:t>Visible</a:t>
            </a:r>
            <a:r>
              <a:rPr lang="en-US" dirty="0">
                <a:solidFill>
                  <a:srgbClr val="FFFF00"/>
                </a:solidFill>
                <a:latin typeface="Arial" panose="020B0604020202020204" pitchFamily="34" charset="0"/>
                <a:cs typeface="Arial" panose="020B0604020202020204" pitchFamily="34" charset="0"/>
              </a:rPr>
              <a:t> </a:t>
            </a:r>
            <a:r>
              <a:rPr lang="en-US" cap="small" dirty="0">
                <a:solidFill>
                  <a:srgbClr val="FFFF00"/>
                </a:solidFill>
                <a:latin typeface="Arial" panose="020B0604020202020204" pitchFamily="34" charset="0"/>
                <a:cs typeface="Arial" panose="020B0604020202020204" pitchFamily="34" charset="0"/>
              </a:rPr>
              <a:t>&amp; Invisible</a:t>
            </a:r>
          </a:p>
        </p:txBody>
      </p:sp>
      <p:sp>
        <p:nvSpPr>
          <p:cNvPr id="2" name="Content Placeholder 1"/>
          <p:cNvSpPr>
            <a:spLocks noGrp="1"/>
          </p:cNvSpPr>
          <p:nvPr>
            <p:ph idx="1"/>
          </p:nvPr>
        </p:nvSpPr>
        <p:spPr/>
        <p:txBody>
          <a:bodyPr/>
          <a:lstStyle/>
          <a:p>
            <a:pPr marL="285750" indent="-285750">
              <a:lnSpc>
                <a:spcPts val="2460"/>
              </a:lnSpc>
              <a:spcBef>
                <a:spcPts val="1800"/>
              </a:spcBef>
              <a:buFont typeface="Arial"/>
              <a:buChar char="•"/>
            </a:pPr>
            <a:r>
              <a:rPr lang="en-US" dirty="0">
                <a:solidFill>
                  <a:srgbClr val="FFFFFF"/>
                </a:solidFill>
              </a:rPr>
              <a:t>Approximately </a:t>
            </a:r>
            <a:r>
              <a:rPr lang="en-US" dirty="0" smtClean="0">
                <a:solidFill>
                  <a:srgbClr val="FFFFFF"/>
                </a:solidFill>
              </a:rPr>
              <a:t>56.7 </a:t>
            </a:r>
            <a:r>
              <a:rPr lang="en-US" dirty="0">
                <a:solidFill>
                  <a:srgbClr val="FFFFFF"/>
                </a:solidFill>
              </a:rPr>
              <a:t>million people are considered to have a severe disability.</a:t>
            </a:r>
          </a:p>
          <a:p>
            <a:pPr marL="285750" indent="-285750">
              <a:lnSpc>
                <a:spcPts val="2460"/>
              </a:lnSpc>
              <a:spcBef>
                <a:spcPts val="1800"/>
              </a:spcBef>
              <a:buFont typeface="Arial"/>
              <a:buChar char="•"/>
            </a:pPr>
            <a:r>
              <a:rPr lang="en-US" dirty="0">
                <a:solidFill>
                  <a:srgbClr val="FFFFFF"/>
                </a:solidFill>
              </a:rPr>
              <a:t>Only </a:t>
            </a:r>
            <a:r>
              <a:rPr lang="en-US" dirty="0" smtClean="0">
                <a:solidFill>
                  <a:srgbClr val="FFFFFF"/>
                </a:solidFill>
              </a:rPr>
              <a:t>15 </a:t>
            </a:r>
            <a:r>
              <a:rPr lang="en-US" dirty="0">
                <a:solidFill>
                  <a:srgbClr val="FFFFFF"/>
                </a:solidFill>
              </a:rPr>
              <a:t>million people use a mobility device, such as a wheelchair, cane, crutches, or walkers.</a:t>
            </a:r>
          </a:p>
          <a:p>
            <a:pPr marL="285750" indent="-285750">
              <a:lnSpc>
                <a:spcPts val="2460"/>
              </a:lnSpc>
              <a:spcBef>
                <a:spcPts val="1800"/>
              </a:spcBef>
              <a:buFont typeface="Arial"/>
              <a:buChar char="•"/>
            </a:pPr>
            <a:r>
              <a:rPr lang="en-US" dirty="0" smtClean="0">
                <a:solidFill>
                  <a:srgbClr val="FFFFFF"/>
                </a:solidFill>
              </a:rPr>
              <a:t>41 </a:t>
            </a:r>
            <a:r>
              <a:rPr lang="en-US" dirty="0">
                <a:solidFill>
                  <a:srgbClr val="FFFFFF"/>
                </a:solidFill>
              </a:rPr>
              <a:t>million of the people defined as having a severe disability do not use a mobility (visible) device.</a:t>
            </a:r>
          </a:p>
          <a:p>
            <a:pPr marL="285750" indent="-285750">
              <a:lnSpc>
                <a:spcPts val="2460"/>
              </a:lnSpc>
              <a:spcBef>
                <a:spcPts val="1800"/>
              </a:spcBef>
              <a:buFont typeface="Arial"/>
              <a:buChar char="•"/>
            </a:pPr>
            <a:r>
              <a:rPr lang="en-US" dirty="0">
                <a:solidFill>
                  <a:srgbClr val="FFFFFF"/>
                </a:solidFill>
              </a:rPr>
              <a:t>You can’t always “see” who has a disability and who does not.</a:t>
            </a:r>
          </a:p>
          <a:p>
            <a:endParaRPr lang="en-US" dirty="0"/>
          </a:p>
        </p:txBody>
      </p:sp>
    </p:spTree>
    <p:extLst>
      <p:ext uri="{BB962C8B-B14F-4D97-AF65-F5344CB8AC3E}">
        <p14:creationId xmlns:p14="http://schemas.microsoft.com/office/powerpoint/2010/main" val="210696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Arial" panose="020B0604020202020204" pitchFamily="34" charset="0"/>
                <a:cs typeface="Arial" panose="020B0604020202020204" pitchFamily="34" charset="0"/>
                <a:hlinkClick r:id="rId2"/>
              </a:rPr>
              <a:t>Https://www.youtube.com/watch?v=eks3r-nE9lU</a:t>
            </a:r>
            <a:r>
              <a:rPr lang="en-US" dirty="0">
                <a:latin typeface="Arial" panose="020B0604020202020204" pitchFamily="34" charset="0"/>
                <a:cs typeface="Arial" panose="020B0604020202020204" pitchFamily="34" charset="0"/>
              </a:rPr>
              <a:t> </a:t>
            </a:r>
          </a:p>
          <a:p>
            <a:pPr lvl="1"/>
            <a:r>
              <a:rPr lang="en-US" dirty="0">
                <a:latin typeface="Arial" panose="020B0604020202020204" pitchFamily="34" charset="0"/>
                <a:cs typeface="Arial" panose="020B0604020202020204" pitchFamily="34" charset="0"/>
              </a:rPr>
              <a:t>Watch </a:t>
            </a:r>
            <a:r>
              <a:rPr lang="en-US" dirty="0" smtClean="0">
                <a:latin typeface="Arial" panose="020B0604020202020204" pitchFamily="34" charset="0"/>
                <a:cs typeface="Arial" panose="020B0604020202020204" pitchFamily="34" charset="0"/>
              </a:rPr>
              <a:t>first </a:t>
            </a:r>
            <a:r>
              <a:rPr lang="en-US" dirty="0">
                <a:latin typeface="Arial" panose="020B0604020202020204" pitchFamily="34" charset="0"/>
                <a:cs typeface="Arial" panose="020B0604020202020204" pitchFamily="34" charset="0"/>
              </a:rPr>
              <a:t>6 min </a:t>
            </a:r>
          </a:p>
        </p:txBody>
      </p:sp>
      <p:sp>
        <p:nvSpPr>
          <p:cNvPr id="3" name="Title 2"/>
          <p:cNvSpPr>
            <a:spLocks noGrp="1"/>
          </p:cNvSpPr>
          <p:nvPr>
            <p:ph type="title"/>
          </p:nvPr>
        </p:nvSpPr>
        <p:spPr/>
        <p:txBody>
          <a:bodyPr/>
          <a:lstStyle/>
          <a:p>
            <a:pPr algn="ctr"/>
            <a:r>
              <a:rPr lang="en-US" dirty="0" smtClean="0">
                <a:solidFill>
                  <a:srgbClr val="FFFF00"/>
                </a:solidFill>
                <a:latin typeface="Arial" panose="020B0604020202020204" pitchFamily="34" charset="0"/>
                <a:cs typeface="Arial" panose="020B0604020202020204" pitchFamily="34" charset="0"/>
              </a:rPr>
              <a:t>Portland Community College</a:t>
            </a:r>
            <a:endParaRPr lang="en-US"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273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p:txBody>
          <a:bodyPr/>
          <a:lstStyle/>
          <a:p>
            <a:pPr>
              <a:buFont typeface="Arial" panose="020B0604020202020204" pitchFamily="34" charset="0"/>
              <a:buChar char="•"/>
            </a:pPr>
            <a:r>
              <a:rPr lang="en-US" dirty="0" smtClean="0">
                <a:latin typeface="Arial" panose="020B0604020202020204" pitchFamily="34" charset="0"/>
                <a:cs typeface="Arial" panose="020B0604020202020204" pitchFamily="34" charset="0"/>
              </a:rPr>
              <a:t>Universal Design </a:t>
            </a:r>
          </a:p>
          <a:p>
            <a:pPr>
              <a:buFont typeface="Arial" panose="020B0604020202020204" pitchFamily="34" charset="0"/>
              <a:buChar char="•"/>
            </a:pPr>
            <a:r>
              <a:rPr lang="en-US" dirty="0" smtClean="0">
                <a:latin typeface="Arial" panose="020B0604020202020204" pitchFamily="34" charset="0"/>
                <a:cs typeface="Arial" panose="020B0604020202020204" pitchFamily="34" charset="0"/>
              </a:rPr>
              <a:t>Universal Design Instruction </a:t>
            </a:r>
            <a:endParaRPr lang="en-US" dirty="0">
              <a:latin typeface="Arial" panose="020B0604020202020204" pitchFamily="34" charset="0"/>
              <a:cs typeface="Arial" panose="020B0604020202020204" pitchFamily="34" charset="0"/>
            </a:endParaRPr>
          </a:p>
          <a:p>
            <a:endParaRPr lang="en-US" dirty="0"/>
          </a:p>
        </p:txBody>
      </p:sp>
      <p:sp>
        <p:nvSpPr>
          <p:cNvPr id="2" name="Content Placeholder 1"/>
          <p:cNvSpPr>
            <a:spLocks noGrp="1"/>
          </p:cNvSpPr>
          <p:nvPr>
            <p:ph sz="half" idx="1"/>
          </p:nvPr>
        </p:nvSpPr>
        <p:spPr/>
        <p:txBody>
          <a:bodyPr>
            <a:noAutofit/>
          </a:bodyPr>
          <a:lstStyle/>
          <a:p>
            <a:pPr>
              <a:buFont typeface="Arial" panose="020B0604020202020204" pitchFamily="34" charset="0"/>
              <a:buChar char="•"/>
            </a:pPr>
            <a:r>
              <a:rPr lang="en-US" dirty="0" smtClean="0">
                <a:latin typeface="Arial" panose="020B0604020202020204" pitchFamily="34" charset="0"/>
                <a:cs typeface="Arial" panose="020B0604020202020204" pitchFamily="34" charset="0"/>
              </a:rPr>
              <a:t>Email Signature </a:t>
            </a:r>
          </a:p>
          <a:p>
            <a:pPr>
              <a:buFont typeface="Arial" panose="020B0604020202020204" pitchFamily="34" charset="0"/>
              <a:buChar char="•"/>
            </a:pPr>
            <a:r>
              <a:rPr lang="en-US" dirty="0" smtClean="0">
                <a:latin typeface="Arial" panose="020B0604020202020204" pitchFamily="34" charset="0"/>
                <a:cs typeface="Arial" panose="020B0604020202020204" pitchFamily="34" charset="0"/>
              </a:rPr>
              <a:t>ALT Text Pictures </a:t>
            </a:r>
          </a:p>
          <a:p>
            <a:pPr>
              <a:buFont typeface="Arial" panose="020B0604020202020204" pitchFamily="34" charset="0"/>
              <a:buChar char="•"/>
            </a:pPr>
            <a:r>
              <a:rPr lang="en-US" dirty="0" smtClean="0">
                <a:latin typeface="Arial" panose="020B0604020202020204" pitchFamily="34" charset="0"/>
                <a:cs typeface="Arial" panose="020B0604020202020204" pitchFamily="34" charset="0"/>
              </a:rPr>
              <a:t>Color Contrast </a:t>
            </a:r>
          </a:p>
          <a:p>
            <a:pPr>
              <a:buFont typeface="Arial" panose="020B0604020202020204" pitchFamily="34" charset="0"/>
              <a:buChar char="•"/>
            </a:pPr>
            <a:r>
              <a:rPr lang="en-US" dirty="0" smtClean="0">
                <a:latin typeface="Arial" panose="020B0604020202020204" pitchFamily="34" charset="0"/>
                <a:cs typeface="Arial" panose="020B0604020202020204" pitchFamily="34" charset="0"/>
              </a:rPr>
              <a:t>Reading Order </a:t>
            </a:r>
          </a:p>
          <a:p>
            <a:pPr>
              <a:buFont typeface="Arial" panose="020B0604020202020204" pitchFamily="34" charset="0"/>
              <a:buChar char="•"/>
            </a:pPr>
            <a:r>
              <a:rPr lang="en-US" dirty="0" smtClean="0">
                <a:latin typeface="Arial" panose="020B0604020202020204" pitchFamily="34" charset="0"/>
                <a:cs typeface="Arial" panose="020B0604020202020204" pitchFamily="34" charset="0"/>
              </a:rPr>
              <a:t>Closed Captioned </a:t>
            </a:r>
            <a:endParaRPr lang="en-US"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lgn="ctr"/>
            <a:r>
              <a:rPr lang="en-US" dirty="0" smtClean="0">
                <a:solidFill>
                  <a:srgbClr val="FFFF00"/>
                </a:solidFill>
                <a:latin typeface="Arial" panose="020B0604020202020204" pitchFamily="34" charset="0"/>
                <a:cs typeface="Arial" panose="020B0604020202020204" pitchFamily="34" charset="0"/>
              </a:rPr>
              <a:t>How you can help</a:t>
            </a:r>
            <a:endParaRPr lang="en-US"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128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60612" y="3962400"/>
            <a:ext cx="8283272" cy="2654064"/>
          </a:xfrm>
        </p:spPr>
        <p:txBody>
          <a:bodyPr>
            <a:normAutofit fontScale="90000"/>
          </a:bodyPr>
          <a:lstStyle/>
          <a:p>
            <a:pPr marL="0" indent="0" algn="ctr"/>
            <a:r>
              <a:rPr lang="en-US" sz="4900" dirty="0">
                <a:solidFill>
                  <a:srgbClr val="FFFF00"/>
                </a:solidFill>
                <a:latin typeface="Arial" panose="020B0604020202020204" pitchFamily="34" charset="0"/>
                <a:cs typeface="Arial" panose="020B0604020202020204" pitchFamily="34" charset="0"/>
              </a:rPr>
              <a:t>“UDI (Universal Design Instruction) is the proactive design and use of inclusive, instructional strategies that benefit a broad range of learners including students with disabilities.”</a:t>
            </a:r>
            <a:br>
              <a:rPr lang="en-US" sz="4900" dirty="0">
                <a:solidFill>
                  <a:srgbClr val="FFFF00"/>
                </a:solidFill>
                <a:latin typeface="Arial" panose="020B0604020202020204" pitchFamily="34" charset="0"/>
                <a:cs typeface="Arial" panose="020B0604020202020204" pitchFamily="34" charset="0"/>
              </a:rPr>
            </a:br>
            <a:r>
              <a:rPr lang="en-US" sz="3100" dirty="0">
                <a:solidFill>
                  <a:srgbClr val="FFFF00"/>
                </a:solidFill>
                <a:latin typeface="Arial" panose="020B0604020202020204" pitchFamily="34" charset="0"/>
                <a:cs typeface="Arial" panose="020B0604020202020204" pitchFamily="34" charset="0"/>
              </a:rPr>
              <a:t>Scott, McGuire, &amp; Embry (2002) </a:t>
            </a:r>
            <a:r>
              <a:rPr lang="en-US" sz="3200" dirty="0">
                <a:solidFill>
                  <a:srgbClr val="FFFF00"/>
                </a:solidFill>
                <a:latin typeface="Arial" panose="020B0604020202020204" pitchFamily="34" charset="0"/>
                <a:cs typeface="Arial" panose="020B0604020202020204" pitchFamily="34" charset="0"/>
              </a:rPr>
              <a:t/>
            </a:r>
            <a:br>
              <a:rPr lang="en-US" sz="3200" dirty="0">
                <a:solidFill>
                  <a:srgbClr val="FFFF00"/>
                </a:solidFill>
                <a:latin typeface="Arial" panose="020B0604020202020204" pitchFamily="34" charset="0"/>
                <a:cs typeface="Arial" panose="020B0604020202020204" pitchFamily="34" charset="0"/>
              </a:rPr>
            </a:br>
            <a:endParaRPr lang="en-US"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632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514350" indent="-514350">
              <a:buFont typeface="+mj-lt"/>
              <a:buAutoNum type="arabicPeriod"/>
            </a:pPr>
            <a:r>
              <a:rPr lang="en-US" dirty="0">
                <a:latin typeface="Arial" panose="020B0604020202020204" pitchFamily="34" charset="0"/>
                <a:cs typeface="Arial" panose="020B0604020202020204" pitchFamily="34" charset="0"/>
              </a:rPr>
              <a:t>Equitable use</a:t>
            </a:r>
          </a:p>
          <a:p>
            <a:pPr marL="514350" indent="-514350">
              <a:buFont typeface="+mj-lt"/>
              <a:buAutoNum type="arabicPeriod"/>
            </a:pPr>
            <a:r>
              <a:rPr lang="en-US" dirty="0">
                <a:latin typeface="Arial" panose="020B0604020202020204" pitchFamily="34" charset="0"/>
                <a:cs typeface="Arial" panose="020B0604020202020204" pitchFamily="34" charset="0"/>
              </a:rPr>
              <a:t>Flexible in use </a:t>
            </a:r>
          </a:p>
          <a:p>
            <a:pPr marL="514350" indent="-514350">
              <a:buFont typeface="+mj-lt"/>
              <a:buAutoNum type="arabicPeriod"/>
            </a:pPr>
            <a:r>
              <a:rPr lang="en-US" dirty="0">
                <a:latin typeface="Arial" panose="020B0604020202020204" pitchFamily="34" charset="0"/>
                <a:cs typeface="Arial" panose="020B0604020202020204" pitchFamily="34" charset="0"/>
              </a:rPr>
              <a:t>Simple and intuitive</a:t>
            </a:r>
          </a:p>
          <a:p>
            <a:pPr marL="514350" indent="-514350">
              <a:buFont typeface="+mj-lt"/>
              <a:buAutoNum type="arabicPeriod"/>
            </a:pPr>
            <a:r>
              <a:rPr lang="en-US" dirty="0">
                <a:latin typeface="Arial" panose="020B0604020202020204" pitchFamily="34" charset="0"/>
                <a:cs typeface="Arial" panose="020B0604020202020204" pitchFamily="34" charset="0"/>
              </a:rPr>
              <a:t>Perceptible information</a:t>
            </a:r>
          </a:p>
          <a:p>
            <a:pPr marL="514350" indent="-514350">
              <a:buFont typeface="+mj-lt"/>
              <a:buAutoNum type="arabicPeriod"/>
            </a:pPr>
            <a:r>
              <a:rPr lang="en-US" dirty="0">
                <a:latin typeface="Arial" panose="020B0604020202020204" pitchFamily="34" charset="0"/>
                <a:cs typeface="Arial" panose="020B0604020202020204" pitchFamily="34" charset="0"/>
              </a:rPr>
              <a:t>Tolerance for errors </a:t>
            </a:r>
          </a:p>
          <a:p>
            <a:pPr marL="514350" indent="-514350">
              <a:buFont typeface="+mj-lt"/>
              <a:buAutoNum type="arabicPeriod"/>
            </a:pPr>
            <a:r>
              <a:rPr lang="en-US" dirty="0">
                <a:latin typeface="Arial" panose="020B0604020202020204" pitchFamily="34" charset="0"/>
                <a:cs typeface="Arial" panose="020B0604020202020204" pitchFamily="34" charset="0"/>
              </a:rPr>
              <a:t>Low physical effort </a:t>
            </a:r>
          </a:p>
          <a:p>
            <a:pPr marL="514350" indent="-514350">
              <a:buFont typeface="+mj-lt"/>
              <a:buAutoNum type="arabicPeriod"/>
            </a:pPr>
            <a:r>
              <a:rPr lang="en-US" dirty="0">
                <a:latin typeface="Arial" panose="020B0604020202020204" pitchFamily="34" charset="0"/>
                <a:cs typeface="Arial" panose="020B0604020202020204" pitchFamily="34" charset="0"/>
              </a:rPr>
              <a:t>Size and space for approach and use </a:t>
            </a:r>
          </a:p>
          <a:p>
            <a:pPr marL="514350" indent="-514350">
              <a:buFont typeface="+mj-lt"/>
              <a:buAutoNum type="arabicPeriod"/>
            </a:pPr>
            <a:r>
              <a:rPr lang="en-US" dirty="0">
                <a:latin typeface="Arial" panose="020B0604020202020204" pitchFamily="34" charset="0"/>
                <a:cs typeface="Arial" panose="020B0604020202020204" pitchFamily="34" charset="0"/>
              </a:rPr>
              <a:t>A community of learners </a:t>
            </a:r>
          </a:p>
          <a:p>
            <a:pPr marL="514350" indent="-514350">
              <a:buFont typeface="+mj-lt"/>
              <a:buAutoNum type="arabicPeriod"/>
            </a:pPr>
            <a:r>
              <a:rPr lang="en-US" dirty="0">
                <a:latin typeface="Arial" panose="020B0604020202020204" pitchFamily="34" charset="0"/>
                <a:cs typeface="Arial" panose="020B0604020202020204" pitchFamily="34" charset="0"/>
              </a:rPr>
              <a:t>Instructional climate  </a:t>
            </a:r>
          </a:p>
        </p:txBody>
      </p:sp>
      <p:sp>
        <p:nvSpPr>
          <p:cNvPr id="3" name="Title 2"/>
          <p:cNvSpPr>
            <a:spLocks noGrp="1"/>
          </p:cNvSpPr>
          <p:nvPr>
            <p:ph type="title"/>
          </p:nvPr>
        </p:nvSpPr>
        <p:spPr/>
        <p:txBody>
          <a:bodyPr/>
          <a:lstStyle/>
          <a:p>
            <a:pPr algn="ctr"/>
            <a:r>
              <a:rPr lang="en-US" dirty="0">
                <a:solidFill>
                  <a:srgbClr val="FFFF00"/>
                </a:solidFill>
                <a:latin typeface="Arial" panose="020B0604020202020204" pitchFamily="34" charset="0"/>
                <a:cs typeface="Arial" panose="020B0604020202020204" pitchFamily="34" charset="0"/>
              </a:rPr>
              <a:t>Nine Principals of UDI</a:t>
            </a:r>
            <a:endParaRPr lang="en-US" cap="small"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951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p:txBody>
          <a:bodyPr>
            <a:normAutofit lnSpcReduction="10000"/>
          </a:bodyPr>
          <a:lstStyle/>
          <a:p>
            <a:r>
              <a:rPr lang="en-US" dirty="0">
                <a:latin typeface="Arial" panose="020B0604020202020204" pitchFamily="34" charset="0"/>
                <a:cs typeface="Arial" panose="020B0604020202020204" pitchFamily="34" charset="0"/>
              </a:rPr>
              <a:t>Adobe Acrobat</a:t>
            </a:r>
          </a:p>
          <a:p>
            <a:r>
              <a:rPr lang="en-US" dirty="0">
                <a:latin typeface="Arial" panose="020B0604020202020204" pitchFamily="34" charset="0"/>
                <a:cs typeface="Arial" panose="020B0604020202020204" pitchFamily="34" charset="0"/>
              </a:rPr>
              <a:t>YouTube (Caption) </a:t>
            </a:r>
          </a:p>
          <a:p>
            <a:r>
              <a:rPr lang="en-US" dirty="0">
                <a:latin typeface="Arial" panose="020B0604020202020204" pitchFamily="34" charset="0"/>
                <a:cs typeface="Arial" panose="020B0604020202020204" pitchFamily="34" charset="0"/>
              </a:rPr>
              <a:t>My Math (Math </a:t>
            </a:r>
            <a:r>
              <a:rPr lang="en-US" dirty="0" err="1">
                <a:latin typeface="Arial" panose="020B0604020202020204" pitchFamily="34" charset="0"/>
                <a:cs typeface="Arial" panose="020B0604020202020204" pitchFamily="34" charset="0"/>
              </a:rPr>
              <a:t>Jaxs</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Adobe Reader XL</a:t>
            </a:r>
          </a:p>
          <a:p>
            <a:r>
              <a:rPr lang="en-US" dirty="0">
                <a:latin typeface="Arial" panose="020B0604020202020204" pitchFamily="34" charset="0"/>
                <a:cs typeface="Arial" panose="020B0604020202020204" pitchFamily="34" charset="0"/>
              </a:rPr>
              <a:t>Microsoft Word/Power Point </a:t>
            </a:r>
          </a:p>
          <a:p>
            <a:r>
              <a:rPr lang="en-US" dirty="0">
                <a:latin typeface="Arial" panose="020B0604020202020204" pitchFamily="34" charset="0"/>
                <a:cs typeface="Arial" panose="020B0604020202020204" pitchFamily="34" charset="0"/>
              </a:rPr>
              <a:t>PDF</a:t>
            </a:r>
          </a:p>
          <a:p>
            <a:endParaRPr lang="en-US" dirty="0"/>
          </a:p>
        </p:txBody>
      </p:sp>
      <p:sp>
        <p:nvSpPr>
          <p:cNvPr id="8" name="Content Placeholder 7"/>
          <p:cNvSpPr>
            <a:spLocks noGrp="1"/>
          </p:cNvSpPr>
          <p:nvPr>
            <p:ph sz="half" idx="1"/>
          </p:nvPr>
        </p:nvSpPr>
        <p:spPr/>
        <p:txBody>
          <a:bodyPr>
            <a:normAutofit lnSpcReduction="10000"/>
          </a:bodyPr>
          <a:lstStyle/>
          <a:p>
            <a:r>
              <a:rPr lang="en-US" dirty="0">
                <a:latin typeface="Arial" panose="020B0604020202020204" pitchFamily="34" charset="0"/>
                <a:cs typeface="Arial" panose="020B0604020202020204" pitchFamily="34" charset="0"/>
              </a:rPr>
              <a:t>Text reader (Claro Read/Read &amp; Write)</a:t>
            </a:r>
          </a:p>
          <a:p>
            <a:r>
              <a:rPr lang="en-US" dirty="0">
                <a:latin typeface="Arial" panose="020B0604020202020204" pitchFamily="34" charset="0"/>
                <a:cs typeface="Arial" panose="020B0604020202020204" pitchFamily="34" charset="0"/>
              </a:rPr>
              <a:t>Screen Reader (JAWS - Job Access Work System) </a:t>
            </a:r>
          </a:p>
          <a:p>
            <a:r>
              <a:rPr lang="en-US" dirty="0">
                <a:latin typeface="Arial" panose="020B0604020202020204" pitchFamily="34" charset="0"/>
                <a:cs typeface="Arial" panose="020B0604020202020204" pitchFamily="34" charset="0"/>
              </a:rPr>
              <a:t>Dictation Software (Dragon)</a:t>
            </a:r>
          </a:p>
          <a:p>
            <a:r>
              <a:rPr lang="en-US" dirty="0">
                <a:latin typeface="Arial" panose="020B0604020202020204" pitchFamily="34" charset="0"/>
                <a:cs typeface="Arial" panose="020B0604020202020204" pitchFamily="34" charset="0"/>
              </a:rPr>
              <a:t>Inspiration (Mind Mapping) </a:t>
            </a:r>
          </a:p>
          <a:p>
            <a:r>
              <a:rPr lang="en-US" dirty="0">
                <a:latin typeface="Arial" panose="020B0604020202020204" pitchFamily="34" charset="0"/>
                <a:cs typeface="Arial" panose="020B0604020202020204" pitchFamily="34" charset="0"/>
              </a:rPr>
              <a:t>Zoom Text (Text Enlarger) </a:t>
            </a:r>
          </a:p>
          <a:p>
            <a:r>
              <a:rPr lang="en-US" dirty="0" err="1">
                <a:latin typeface="Arial" panose="020B0604020202020204" pitchFamily="34" charset="0"/>
                <a:cs typeface="Arial" panose="020B0604020202020204" pitchFamily="34" charset="0"/>
              </a:rPr>
              <a:t>Sonocent</a:t>
            </a:r>
            <a:r>
              <a:rPr lang="en-US" dirty="0">
                <a:latin typeface="Arial" panose="020B0604020202020204" pitchFamily="34" charset="0"/>
                <a:cs typeface="Arial" panose="020B0604020202020204" pitchFamily="34" charset="0"/>
              </a:rPr>
              <a:t> (Audio Note Taker) </a:t>
            </a:r>
          </a:p>
          <a:p>
            <a:endParaRPr lang="en-US" dirty="0"/>
          </a:p>
        </p:txBody>
      </p:sp>
      <p:sp>
        <p:nvSpPr>
          <p:cNvPr id="3" name="Title 2"/>
          <p:cNvSpPr>
            <a:spLocks noGrp="1"/>
          </p:cNvSpPr>
          <p:nvPr>
            <p:ph type="title"/>
          </p:nvPr>
        </p:nvSpPr>
        <p:spPr/>
        <p:txBody>
          <a:bodyPr/>
          <a:lstStyle/>
          <a:p>
            <a:pPr algn="ctr"/>
            <a:r>
              <a:rPr lang="en-US" dirty="0" smtClean="0">
                <a:solidFill>
                  <a:srgbClr val="FFFF00"/>
                </a:solidFill>
                <a:latin typeface="Arial" panose="020B0604020202020204" pitchFamily="34" charset="0"/>
                <a:cs typeface="Arial" panose="020B0604020202020204" pitchFamily="34" charset="0"/>
              </a:rPr>
              <a:t>Technology/Software</a:t>
            </a:r>
            <a:endParaRPr lang="en-US"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533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5212" y="1415460"/>
            <a:ext cx="9782801" cy="4572000"/>
          </a:xfrm>
        </p:spPr>
        <p:txBody>
          <a:bodyPr>
            <a:normAutofit lnSpcReduction="10000"/>
          </a:bodyPr>
          <a:lstStyle/>
          <a:p>
            <a:r>
              <a:rPr lang="en-US" dirty="0">
                <a:latin typeface="Arial" panose="020B0604020202020204" pitchFamily="34" charset="0"/>
                <a:cs typeface="Arial" panose="020B0604020202020204" pitchFamily="34" charset="0"/>
              </a:rPr>
              <a:t>Text is readable [font (Arial, Calibri, Verdana) color, size (18pt-22pt) and clarity] </a:t>
            </a:r>
          </a:p>
          <a:p>
            <a:r>
              <a:rPr lang="en-US" dirty="0">
                <a:latin typeface="Arial" panose="020B0604020202020204" pitchFamily="34" charset="0"/>
                <a:cs typeface="Arial" panose="020B0604020202020204" pitchFamily="34" charset="0"/>
              </a:rPr>
              <a:t>Text is navigable (headings, also called “Styles”)</a:t>
            </a:r>
          </a:p>
          <a:p>
            <a:r>
              <a:rPr lang="en-US" dirty="0">
                <a:latin typeface="Arial" panose="020B0604020202020204" pitchFamily="34" charset="0"/>
                <a:cs typeface="Arial" panose="020B0604020202020204" pitchFamily="34" charset="0"/>
              </a:rPr>
              <a:t>Text is formatted clearly (spacing, columns, section breaks, and text box) </a:t>
            </a:r>
          </a:p>
          <a:p>
            <a:r>
              <a:rPr lang="en-US" dirty="0">
                <a:latin typeface="Arial" panose="020B0604020202020204" pitchFamily="34" charset="0"/>
                <a:cs typeface="Arial" panose="020B0604020202020204" pitchFamily="34" charset="0"/>
              </a:rPr>
              <a:t>Text is meaningful (acronyms explained, clear hyperlinks)</a:t>
            </a:r>
          </a:p>
          <a:p>
            <a:r>
              <a:rPr lang="en-US" dirty="0">
                <a:latin typeface="Arial" panose="020B0604020202020204" pitchFamily="34" charset="0"/>
                <a:cs typeface="Arial" panose="020B0604020202020204" pitchFamily="34" charset="0"/>
              </a:rPr>
              <a:t>Graphics are fully described (alternative text) </a:t>
            </a:r>
          </a:p>
          <a:p>
            <a:r>
              <a:rPr lang="en-US" dirty="0">
                <a:latin typeface="Arial" panose="020B0604020202020204" pitchFamily="34" charset="0"/>
                <a:cs typeface="Arial" panose="020B0604020202020204" pitchFamily="34" charset="0"/>
              </a:rPr>
              <a:t>Tables are clear and simple (descriptions, heading row) </a:t>
            </a:r>
          </a:p>
          <a:p>
            <a:r>
              <a:rPr lang="en-US" dirty="0">
                <a:latin typeface="Arial" panose="020B0604020202020204" pitchFamily="34" charset="0"/>
                <a:cs typeface="Arial" panose="020B0604020202020204" pitchFamily="34" charset="0"/>
              </a:rPr>
              <a:t>Check accessibility (file, information, and check for issues) </a:t>
            </a:r>
          </a:p>
        </p:txBody>
      </p:sp>
      <p:sp>
        <p:nvSpPr>
          <p:cNvPr id="3" name="Title 2"/>
          <p:cNvSpPr>
            <a:spLocks noGrp="1"/>
          </p:cNvSpPr>
          <p:nvPr>
            <p:ph type="title"/>
          </p:nvPr>
        </p:nvSpPr>
        <p:spPr/>
        <p:txBody>
          <a:bodyPr/>
          <a:lstStyle/>
          <a:p>
            <a:pPr algn="ctr"/>
            <a:r>
              <a:rPr lang="en-US" dirty="0" smtClean="0">
                <a:solidFill>
                  <a:srgbClr val="FFFF00"/>
                </a:solidFill>
              </a:rPr>
              <a:t>Microsoft Word</a:t>
            </a:r>
            <a:endParaRPr lang="en-US" dirty="0">
              <a:solidFill>
                <a:srgbClr val="FFFF00"/>
              </a:solidFill>
            </a:endParaRPr>
          </a:p>
        </p:txBody>
      </p:sp>
      <p:sp>
        <p:nvSpPr>
          <p:cNvPr id="4" name="Footer Placeholder 3"/>
          <p:cNvSpPr>
            <a:spLocks noGrp="1"/>
          </p:cNvSpPr>
          <p:nvPr>
            <p:ph type="ftr" sz="quarter" idx="11"/>
          </p:nvPr>
        </p:nvSpPr>
        <p:spPr/>
        <p:txBody>
          <a:bodyPr/>
          <a:lstStyle/>
          <a:p>
            <a:r>
              <a:rPr lang="en-US" smtClean="0"/>
              <a:t>AMAC Presentation 2016</a:t>
            </a:r>
            <a:endParaRPr lang="en-US"/>
          </a:p>
        </p:txBody>
      </p:sp>
    </p:spTree>
    <p:extLst>
      <p:ext uri="{BB962C8B-B14F-4D97-AF65-F5344CB8AC3E}">
        <p14:creationId xmlns:p14="http://schemas.microsoft.com/office/powerpoint/2010/main" val="322183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Arial" panose="020B0604020202020204" pitchFamily="34" charset="0"/>
                <a:cs typeface="Arial" panose="020B0604020202020204" pitchFamily="34" charset="0"/>
              </a:rPr>
              <a:t>Design and formatting </a:t>
            </a:r>
          </a:p>
          <a:p>
            <a:r>
              <a:rPr lang="en-US" dirty="0">
                <a:latin typeface="Arial" panose="020B0604020202020204" pitchFamily="34" charset="0"/>
                <a:cs typeface="Arial" panose="020B0604020202020204" pitchFamily="34" charset="0"/>
              </a:rPr>
              <a:t>Slide titles are unique </a:t>
            </a:r>
          </a:p>
          <a:p>
            <a:r>
              <a:rPr lang="en-US" dirty="0">
                <a:latin typeface="Arial" panose="020B0604020202020204" pitchFamily="34" charset="0"/>
                <a:cs typeface="Arial" panose="020B0604020202020204" pitchFamily="34" charset="0"/>
              </a:rPr>
              <a:t>Reading order (Important information first) </a:t>
            </a:r>
          </a:p>
          <a:p>
            <a:r>
              <a:rPr lang="en-US" dirty="0">
                <a:latin typeface="Arial" panose="020B0604020202020204" pitchFamily="34" charset="0"/>
                <a:cs typeface="Arial" panose="020B0604020202020204" pitchFamily="34" charset="0"/>
              </a:rPr>
              <a:t>Accessible text for screen reading software</a:t>
            </a:r>
          </a:p>
          <a:p>
            <a:r>
              <a:rPr lang="en-US" dirty="0">
                <a:latin typeface="Arial" panose="020B0604020202020204" pitchFamily="34" charset="0"/>
                <a:cs typeface="Arial" panose="020B0604020202020204" pitchFamily="34" charset="0"/>
              </a:rPr>
              <a:t>Graphics are fully described </a:t>
            </a:r>
          </a:p>
          <a:p>
            <a:pPr marL="365760" lvl="1" indent="0">
              <a:buNone/>
            </a:pPr>
            <a:endParaRPr lang="en-US" dirty="0" smtClean="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lgn="ctr"/>
            <a:r>
              <a:rPr lang="en-US" dirty="0" smtClean="0">
                <a:solidFill>
                  <a:srgbClr val="FFFF00"/>
                </a:solidFill>
                <a:latin typeface="Arial" panose="020B0604020202020204" pitchFamily="34" charset="0"/>
                <a:cs typeface="Arial" panose="020B0604020202020204" pitchFamily="34" charset="0"/>
              </a:rPr>
              <a:t>Power Point </a:t>
            </a:r>
            <a:endParaRPr lang="en-US" dirty="0">
              <a:solidFill>
                <a:srgbClr val="FFFF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AMAC Presentation 2016</a:t>
            </a:r>
            <a:endParaRPr lang="en-US"/>
          </a:p>
        </p:txBody>
      </p:sp>
    </p:spTree>
    <p:extLst>
      <p:ext uri="{BB962C8B-B14F-4D97-AF65-F5344CB8AC3E}">
        <p14:creationId xmlns:p14="http://schemas.microsoft.com/office/powerpoint/2010/main" val="395044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Arial" panose="020B0604020202020204" pitchFamily="34" charset="0"/>
                <a:cs typeface="Arial" panose="020B0604020202020204" pitchFamily="34" charset="0"/>
              </a:rPr>
              <a:t>Background – place text on a solid background not over an image </a:t>
            </a:r>
          </a:p>
          <a:p>
            <a:r>
              <a:rPr lang="en-US" dirty="0">
                <a:latin typeface="Arial" panose="020B0604020202020204" pitchFamily="34" charset="0"/>
                <a:cs typeface="Arial" panose="020B0604020202020204" pitchFamily="34" charset="0"/>
              </a:rPr>
              <a:t>Layout – use a standard layout template with text place holders</a:t>
            </a:r>
          </a:p>
          <a:p>
            <a:r>
              <a:rPr lang="en-US" dirty="0">
                <a:latin typeface="Arial" panose="020B0604020202020204" pitchFamily="34" charset="0"/>
                <a:cs typeface="Arial" panose="020B0604020202020204" pitchFamily="34" charset="0"/>
              </a:rPr>
              <a:t>Color contrast – between your font and background </a:t>
            </a:r>
          </a:p>
          <a:p>
            <a:pPr lvl="1"/>
            <a:r>
              <a:rPr lang="en-US" dirty="0">
                <a:latin typeface="Arial" panose="020B0604020202020204" pitchFamily="34" charset="0"/>
                <a:cs typeface="Arial" panose="020B0604020202020204" pitchFamily="34" charset="0"/>
                <a:hlinkClick r:id="rId2"/>
              </a:rPr>
              <a:t>https://www.paciellogroup.com/resources/contrastanalyser/</a:t>
            </a:r>
            <a:r>
              <a:rPr lang="en-US" dirty="0">
                <a:latin typeface="Arial" panose="020B0604020202020204" pitchFamily="34" charset="0"/>
                <a:cs typeface="Arial" panose="020B0604020202020204" pitchFamily="34" charset="0"/>
              </a:rPr>
              <a:t> </a:t>
            </a:r>
          </a:p>
          <a:p>
            <a:pPr lvl="1"/>
            <a:r>
              <a:rPr lang="en-US" dirty="0">
                <a:latin typeface="Arial" panose="020B0604020202020204" pitchFamily="34" charset="0"/>
                <a:cs typeface="Arial" panose="020B0604020202020204" pitchFamily="34" charset="0"/>
                <a:hlinkClick r:id="rId3"/>
              </a:rPr>
              <a:t>http://webaim.org/resources/contrastchecker/</a:t>
            </a:r>
            <a:r>
              <a:rPr lang="en-US" dirty="0">
                <a:latin typeface="Arial" panose="020B0604020202020204" pitchFamily="34" charset="0"/>
                <a:cs typeface="Arial" panose="020B0604020202020204" pitchFamily="34" charset="0"/>
              </a:rPr>
              <a:t> </a:t>
            </a:r>
          </a:p>
          <a:p>
            <a:endParaRPr lang="en-US" dirty="0"/>
          </a:p>
        </p:txBody>
      </p:sp>
      <p:sp>
        <p:nvSpPr>
          <p:cNvPr id="3" name="Title 2"/>
          <p:cNvSpPr>
            <a:spLocks noGrp="1"/>
          </p:cNvSpPr>
          <p:nvPr>
            <p:ph type="title"/>
          </p:nvPr>
        </p:nvSpPr>
        <p:spPr/>
        <p:txBody>
          <a:bodyPr>
            <a:normAutofit/>
          </a:bodyPr>
          <a:lstStyle/>
          <a:p>
            <a:pPr algn="ctr"/>
            <a:r>
              <a:rPr lang="en-US" sz="4000" dirty="0" smtClean="0">
                <a:solidFill>
                  <a:srgbClr val="FFFF00"/>
                </a:solidFill>
                <a:latin typeface="Arial" panose="020B0604020202020204" pitchFamily="34" charset="0"/>
                <a:cs typeface="Arial" panose="020B0604020202020204" pitchFamily="34" charset="0"/>
              </a:rPr>
              <a:t>Power Point Design and Format </a:t>
            </a:r>
            <a:endParaRPr lang="en-US" sz="4000" dirty="0">
              <a:solidFill>
                <a:srgbClr val="FFFF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AMAC Presentation 2016</a:t>
            </a:r>
            <a:endParaRPr lang="en-US"/>
          </a:p>
        </p:txBody>
      </p:sp>
    </p:spTree>
    <p:extLst>
      <p:ext uri="{BB962C8B-B14F-4D97-AF65-F5344CB8AC3E}">
        <p14:creationId xmlns:p14="http://schemas.microsoft.com/office/powerpoint/2010/main" val="47858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Jigsaw design templat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Jigsaw design template" id="{14C4544E-5D6E-4A0E-A4F6-43B5568F88FA}" vid="{794A1C51-6A02-405C-B010-53747BB716D8}"/>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722232B-9DED-49EA-BCCA-813199E056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Jigsaw design slides</Template>
  <TotalTime>0</TotalTime>
  <Words>621</Words>
  <Application>Microsoft Office PowerPoint</Application>
  <PresentationFormat>Custom</PresentationFormat>
  <Paragraphs>104</Paragraphs>
  <Slides>20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Century Gothic</vt:lpstr>
      <vt:lpstr>Euphemia</vt:lpstr>
      <vt:lpstr>Jigsaw design template</vt:lpstr>
      <vt:lpstr>Acrobat Document</vt:lpstr>
      <vt:lpstr>Creating Accessible Content</vt:lpstr>
      <vt:lpstr>Visible &amp; Invisible</vt:lpstr>
      <vt:lpstr>How you can help</vt:lpstr>
      <vt:lpstr>“UDI (Universal Design Instruction) is the proactive design and use of inclusive, instructional strategies that benefit a broad range of learners including students with disabilities.” Scott, McGuire, &amp; Embry (2002)  </vt:lpstr>
      <vt:lpstr>Nine Principals of UDI</vt:lpstr>
      <vt:lpstr>Technology/Software</vt:lpstr>
      <vt:lpstr>Microsoft Word</vt:lpstr>
      <vt:lpstr>Power Point </vt:lpstr>
      <vt:lpstr>Power Point Design and Format </vt:lpstr>
      <vt:lpstr>Power Point Slide Titles</vt:lpstr>
      <vt:lpstr>Power Point Selection Reading Order </vt:lpstr>
      <vt:lpstr>Power Point Accessible Text</vt:lpstr>
      <vt:lpstr>Power Point Image</vt:lpstr>
      <vt:lpstr>To Scan or Not To Scan </vt:lpstr>
      <vt:lpstr>PERSON FIRST LANGUAGE</vt:lpstr>
      <vt:lpstr>PERSON FIRST LANGUAGE</vt:lpstr>
      <vt:lpstr>Accessibility Help </vt:lpstr>
      <vt:lpstr>QUESTIONS! </vt:lpstr>
      <vt:lpstr>Sources </vt:lpstr>
      <vt:lpstr>Portland Community College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2017-06-05T16:06:53Z</dcterms:created>
  <dcterms:modified xsi:type="dcterms:W3CDTF">2020-04-01T16:21:25Z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TC034605279991</vt:lpwstr>
  </property>
</Properties>
</file>